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7"/>
  </p:notesMasterIdLst>
  <p:handoutMasterIdLst>
    <p:handoutMasterId r:id="rId38"/>
  </p:handoutMasterIdLst>
  <p:sldIdLst>
    <p:sldId id="291" r:id="rId2"/>
    <p:sldId id="290" r:id="rId3"/>
    <p:sldId id="336" r:id="rId4"/>
    <p:sldId id="337" r:id="rId5"/>
    <p:sldId id="338" r:id="rId6"/>
    <p:sldId id="339" r:id="rId7"/>
    <p:sldId id="292" r:id="rId8"/>
    <p:sldId id="334" r:id="rId9"/>
    <p:sldId id="348" r:id="rId10"/>
    <p:sldId id="349" r:id="rId11"/>
    <p:sldId id="350" r:id="rId12"/>
    <p:sldId id="351" r:id="rId13"/>
    <p:sldId id="354" r:id="rId14"/>
    <p:sldId id="355" r:id="rId15"/>
    <p:sldId id="356" r:id="rId16"/>
    <p:sldId id="357" r:id="rId17"/>
    <p:sldId id="358" r:id="rId18"/>
    <p:sldId id="359" r:id="rId19"/>
    <p:sldId id="360" r:id="rId20"/>
    <p:sldId id="361" r:id="rId21"/>
    <p:sldId id="362" r:id="rId22"/>
    <p:sldId id="363" r:id="rId23"/>
    <p:sldId id="364" r:id="rId24"/>
    <p:sldId id="365" r:id="rId25"/>
    <p:sldId id="372" r:id="rId26"/>
    <p:sldId id="368" r:id="rId27"/>
    <p:sldId id="367" r:id="rId28"/>
    <p:sldId id="369" r:id="rId29"/>
    <p:sldId id="370" r:id="rId30"/>
    <p:sldId id="366" r:id="rId31"/>
    <p:sldId id="371" r:id="rId32"/>
    <p:sldId id="340" r:id="rId33"/>
    <p:sldId id="341" r:id="rId34"/>
    <p:sldId id="342" r:id="rId35"/>
    <p:sldId id="333" r:id="rId36"/>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欢迎" id="{E75E278A-FF0E-49A4-B170-79828D63BBAD}">
          <p14:sldIdLst>
            <p14:sldId id="291"/>
            <p14:sldId id="290"/>
            <p14:sldId id="336"/>
            <p14:sldId id="337"/>
            <p14:sldId id="338"/>
            <p14:sldId id="339"/>
            <p14:sldId id="292"/>
            <p14:sldId id="334"/>
            <p14:sldId id="348"/>
            <p14:sldId id="349"/>
            <p14:sldId id="350"/>
            <p14:sldId id="351"/>
            <p14:sldId id="354"/>
            <p14:sldId id="355"/>
            <p14:sldId id="356"/>
            <p14:sldId id="357"/>
            <p14:sldId id="358"/>
            <p14:sldId id="359"/>
            <p14:sldId id="360"/>
            <p14:sldId id="361"/>
            <p14:sldId id="362"/>
            <p14:sldId id="363"/>
            <p14:sldId id="364"/>
            <p14:sldId id="365"/>
            <p14:sldId id="372"/>
            <p14:sldId id="368"/>
            <p14:sldId id="367"/>
            <p14:sldId id="369"/>
            <p14:sldId id="370"/>
            <p14:sldId id="366"/>
            <p14:sldId id="371"/>
            <p14:sldId id="340"/>
            <p14:sldId id="341"/>
            <p14:sldId id="342"/>
            <p14:sldId id="333"/>
          </p14:sldIdLst>
        </p14:section>
        <p14:section name="设计、平滑、添加注释、协作、操作说明搜索" id="{B9B51309-D148-4332-87C2-07BE32FBCA3B}">
          <p14:sldIdLst/>
        </p14:section>
        <p14:section name="了解详细信息"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作者"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CFB6"/>
    <a:srgbClr val="D24726"/>
    <a:srgbClr val="404040"/>
    <a:srgbClr val="FF9B45"/>
    <a:srgbClr val="DD462F"/>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41" autoAdjust="0"/>
  </p:normalViewPr>
  <p:slideViewPr>
    <p:cSldViewPr snapToGrid="0">
      <p:cViewPr varScale="1">
        <p:scale>
          <a:sx n="63" d="100"/>
          <a:sy n="63" d="100"/>
        </p:scale>
        <p:origin x="804" y="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75" d="100"/>
          <a:sy n="75" d="100"/>
        </p:scale>
        <p:origin x="3610"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A071E02-3F1A-4B0B-8EE9-4F1B741D9601}" type="datetime1">
              <a:rPr lang="zh-CN" altLang="en-US" smtClean="0">
                <a:latin typeface="Microsoft YaHei UI" panose="020B0503020204020204" pitchFamily="34" charset="-122"/>
                <a:ea typeface="Microsoft YaHei UI" panose="020B0503020204020204" pitchFamily="34" charset="-122"/>
              </a:rPr>
              <a:t>2022/8/16</a:t>
            </a:fld>
            <a:endParaRPr lang="zh-CN" altLang="en-US">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679768-A2FC-4D08-91F6-8DCE6C566B36}"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1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00.png>
</file>

<file path=ppt/media/image31.gif>
</file>

<file path=ppt/media/image31.png>
</file>

<file path=ppt/media/image32.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20.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81DCBD32-5E35-4514-9815-F3DDD3668777}" type="datetime1">
              <a:rPr lang="zh-CN" altLang="en-US" smtClean="0"/>
              <a:t>2022/8/16</a:t>
            </a:fld>
            <a:endParaRPr 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dirty="0"/>
              <a:t>单击此处编辑母版文本样式</a:t>
            </a:r>
          </a:p>
          <a:p>
            <a:pPr lvl="1" rtl="0"/>
            <a:r>
              <a:rPr lang="zh-cn" dirty="0"/>
              <a:t>第二级</a:t>
            </a:r>
          </a:p>
          <a:p>
            <a:pPr lvl="2" rtl="0"/>
            <a:r>
              <a:rPr lang="zh-cn" dirty="0"/>
              <a:t>第三级</a:t>
            </a:r>
          </a:p>
          <a:p>
            <a:pPr lvl="3" rtl="0"/>
            <a:r>
              <a:rPr lang="zh-cn" dirty="0"/>
              <a:t>第四级</a:t>
            </a:r>
          </a:p>
          <a:p>
            <a:pPr lvl="4" rtl="0"/>
            <a:r>
              <a:rPr lang="zh-cn"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DF61EA0F-A667-4B49-8422-0062BC55E249}" type="slidenum">
              <a:rPr lang="en-US" smtClean="0"/>
              <a:pPr/>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长方形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title"/>
          </p:nvPr>
        </p:nvSpPr>
        <p:spPr/>
        <p:txBody>
          <a:bodyPr rtlCol="0"/>
          <a:lstStyle>
            <a:lvl1pPr>
              <a:defRPr>
                <a:latin typeface="Microsoft YaHei UI Light" panose="020B0502040204020203" pitchFamily="34" charset="-122"/>
                <a:ea typeface="Microsoft YaHei UI Light" panose="020B0502040204020203" pitchFamily="34" charset="-122"/>
              </a:defRPr>
            </a:lvl1pPr>
          </a:lstStyle>
          <a:p>
            <a:pPr rtl="0"/>
            <a:r>
              <a:rPr lang="zh-CN" altLang="en-US" noProof="0"/>
              <a:t>单击此处编辑母版标题样式</a:t>
            </a:r>
            <a:endParaRPr lang="zh-CN" altLang="en-US" noProof="0"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长方形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zh-CN" altLang="en-US" sz="1800" noProof="0">
              <a:latin typeface="Microsoft YaHei UI" panose="020B0503020204020204" pitchFamily="34" charset="-122"/>
              <a:ea typeface="Microsoft YaHei UI" panose="020B0503020204020204" pitchFamily="34" charset="-122"/>
            </a:endParaRPr>
          </a:p>
        </p:txBody>
      </p:sp>
      <p:cxnSp>
        <p:nvCxnSpPr>
          <p:cNvPr id="12" name="直接连接符​​(S)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标题 3"/>
          <p:cNvSpPr>
            <a:spLocks noGrp="1"/>
          </p:cNvSpPr>
          <p:nvPr>
            <p:ph type="title"/>
          </p:nvPr>
        </p:nvSpPr>
        <p:spPr>
          <a:xfrm>
            <a:off x="521207" y="448056"/>
            <a:ext cx="6877119" cy="640080"/>
          </a:xfrm>
        </p:spPr>
        <p:txBody>
          <a:bodyPr rtlCol="0" anchor="b" anchorCtr="0">
            <a:normAutofit/>
          </a:bodyPr>
          <a:lstStyle>
            <a:lvl1pPr>
              <a:defRPr sz="2800">
                <a:solidFill>
                  <a:schemeClr val="bg2">
                    <a:lumMod val="25000"/>
                  </a:schemeClr>
                </a:solidFill>
                <a:latin typeface="Microsoft YaHei UI Light" panose="020B0502040204020203" pitchFamily="34" charset="-122"/>
                <a:ea typeface="Microsoft YaHei UI Light" panose="020B0502040204020203" pitchFamily="34" charset="-122"/>
              </a:defRPr>
            </a:lvl1pPr>
          </a:lstStyle>
          <a:p>
            <a:pPr rtl="0"/>
            <a:r>
              <a:rPr lang="zh-CN" altLang="en-US" noProof="0"/>
              <a:t>单击此处编辑母版标题样式</a:t>
            </a:r>
            <a:endParaRPr lang="zh-CN" altLang="en-US" noProof="0" dirty="0"/>
          </a:p>
        </p:txBody>
      </p:sp>
      <p:sp>
        <p:nvSpPr>
          <p:cNvPr id="3" name="内容占位符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lang="en-US" sz="1200">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marL="0" lvl="0" indent="0" rtl="0">
              <a:lnSpc>
                <a:spcPct val="150000"/>
              </a:lnSpc>
              <a:spcBef>
                <a:spcPts val="1000"/>
              </a:spcBef>
              <a:spcAft>
                <a:spcPts val="1200"/>
              </a:spcAft>
              <a:buNone/>
            </a:pPr>
            <a:r>
              <a:rPr lang="zh-CN" altLang="en-US" noProof="0"/>
              <a:t>单击此处编辑母版文本样式</a:t>
            </a:r>
          </a:p>
          <a:p>
            <a:pPr marL="0" lvl="1" indent="0" rtl="0">
              <a:lnSpc>
                <a:spcPct val="150000"/>
              </a:lnSpc>
              <a:spcBef>
                <a:spcPts val="1000"/>
              </a:spcBef>
              <a:spcAft>
                <a:spcPts val="1200"/>
              </a:spcAft>
              <a:buNone/>
            </a:pPr>
            <a:r>
              <a:rPr lang="zh-CN" altLang="en-US" noProof="0"/>
              <a:t>二级</a:t>
            </a:r>
          </a:p>
          <a:p>
            <a:pPr marL="0" lvl="2" indent="0" rtl="0">
              <a:lnSpc>
                <a:spcPct val="150000"/>
              </a:lnSpc>
              <a:spcBef>
                <a:spcPts val="1000"/>
              </a:spcBef>
              <a:spcAft>
                <a:spcPts val="1200"/>
              </a:spcAft>
              <a:buNone/>
            </a:pPr>
            <a:r>
              <a:rPr lang="zh-CN" altLang="en-US" noProof="0"/>
              <a:t>三级</a:t>
            </a:r>
          </a:p>
          <a:p>
            <a:pPr marL="0" lvl="3" indent="0" rtl="0">
              <a:lnSpc>
                <a:spcPct val="150000"/>
              </a:lnSpc>
              <a:spcBef>
                <a:spcPts val="1000"/>
              </a:spcBef>
              <a:spcAft>
                <a:spcPts val="1200"/>
              </a:spcAft>
              <a:buNone/>
            </a:pPr>
            <a:r>
              <a:rPr lang="zh-CN" altLang="en-US" noProof="0"/>
              <a:t>四级</a:t>
            </a:r>
          </a:p>
          <a:p>
            <a:pPr marL="0" lvl="4" indent="0" rtl="0">
              <a:lnSpc>
                <a:spcPct val="150000"/>
              </a:lnSpc>
              <a:spcBef>
                <a:spcPts val="1000"/>
              </a:spcBef>
              <a:spcAft>
                <a:spcPts val="1200"/>
              </a:spcAft>
              <a:buNone/>
            </a:pPr>
            <a:r>
              <a:rPr lang="zh-CN" altLang="en-US" noProof="0"/>
              <a:t>五级</a:t>
            </a:r>
          </a:p>
        </p:txBody>
      </p:sp>
      <p:sp>
        <p:nvSpPr>
          <p:cNvPr id="6" name="日期占位符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FC0AFDC1-AB40-4941-83E0-44D5ED544864}" type="datetime1">
              <a:rPr lang="zh-CN" altLang="en-US" noProof="0" smtClean="0"/>
              <a:t>2022/8/16</a:t>
            </a:fld>
            <a:endParaRPr lang="zh-CN" altLang="en-US" noProof="0"/>
          </a:p>
        </p:txBody>
      </p:sp>
      <p:sp>
        <p:nvSpPr>
          <p:cNvPr id="7" name="页脚占位符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endParaRPr lang="zh-CN" altLang="en-US" noProof="0"/>
          </a:p>
        </p:txBody>
      </p:sp>
      <p:sp>
        <p:nvSpPr>
          <p:cNvPr id="8" name="灯片编号占位符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9860EDB8-5305-433F-BE41-D7A86D811DB3}" type="slidenum">
              <a:rPr lang="en-US" altLang="zh-CN" noProof="0" smtClean="0"/>
              <a:pPr/>
              <a:t>‹#›</a:t>
            </a:fld>
            <a:endParaRPr lang="zh-CN" altLang="en-US" noProof="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9" name="长方形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10" name="长方形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title"/>
          </p:nvPr>
        </p:nvSpPr>
        <p:spPr>
          <a:xfrm>
            <a:off x="521208" y="1536192"/>
            <a:ext cx="6876288" cy="640080"/>
          </a:xfrm>
        </p:spPr>
        <p:txBody>
          <a:bodyPr rtlCol="0">
            <a:normAutofit/>
          </a:bodyPr>
          <a:lstStyle>
            <a:lvl1pPr>
              <a:defRPr sz="3600">
                <a:solidFill>
                  <a:schemeClr val="bg1"/>
                </a:solidFill>
                <a:latin typeface="Microsoft YaHei UI Light" panose="020B0502040204020203" pitchFamily="34" charset="-122"/>
                <a:ea typeface="Microsoft YaHei UI Light" panose="020B0502040204020203" pitchFamily="34" charset="-122"/>
              </a:defRPr>
            </a:lvl1pPr>
          </a:lstStyle>
          <a:p>
            <a:pPr rtl="0"/>
            <a:r>
              <a:rPr lang="zh-CN" altLang="en-US" noProof="0"/>
              <a:t>单击此处编辑母版标题样式</a:t>
            </a:r>
            <a:endParaRPr lang="zh-CN" altLang="en-US" noProof="0" dirty="0"/>
          </a:p>
        </p:txBody>
      </p:sp>
      <p:sp>
        <p:nvSpPr>
          <p:cNvPr id="7" name="内容占位符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lang="en-US" sz="1200" dirty="0" smtClean="0">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lang="en-US" sz="1200" dirty="0" smtClean="0">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lang="en-US" sz="1200" dirty="0" smtClean="0">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lang="en-US" sz="1200" dirty="0">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marL="0" lvl="0" indent="0" rtl="0">
              <a:lnSpc>
                <a:spcPct val="150000"/>
              </a:lnSpc>
              <a:spcBef>
                <a:spcPts val="1000"/>
              </a:spcBef>
              <a:spcAft>
                <a:spcPts val="1200"/>
              </a:spcAft>
              <a:buNone/>
            </a:pPr>
            <a:r>
              <a:rPr lang="zh-CN" altLang="en-US" noProof="0"/>
              <a:t>单击此处编辑母版文本样式</a:t>
            </a:r>
          </a:p>
          <a:p>
            <a:pPr marL="0" lvl="1" indent="0" rtl="0">
              <a:lnSpc>
                <a:spcPct val="150000"/>
              </a:lnSpc>
              <a:spcBef>
                <a:spcPts val="1000"/>
              </a:spcBef>
              <a:spcAft>
                <a:spcPts val="1200"/>
              </a:spcAft>
              <a:buNone/>
            </a:pPr>
            <a:r>
              <a:rPr lang="zh-CN" altLang="en-US" noProof="0"/>
              <a:t>二级</a:t>
            </a:r>
          </a:p>
          <a:p>
            <a:pPr marL="0" lvl="2" indent="0" rtl="0">
              <a:lnSpc>
                <a:spcPct val="150000"/>
              </a:lnSpc>
              <a:spcBef>
                <a:spcPts val="1000"/>
              </a:spcBef>
              <a:spcAft>
                <a:spcPts val="1200"/>
              </a:spcAft>
              <a:buNone/>
            </a:pPr>
            <a:r>
              <a:rPr lang="zh-CN" altLang="en-US" noProof="0"/>
              <a:t>三级</a:t>
            </a:r>
          </a:p>
          <a:p>
            <a:pPr marL="0" lvl="3" indent="0" rtl="0">
              <a:lnSpc>
                <a:spcPct val="150000"/>
              </a:lnSpc>
              <a:spcBef>
                <a:spcPts val="1000"/>
              </a:spcBef>
              <a:spcAft>
                <a:spcPts val="1200"/>
              </a:spcAft>
              <a:buNone/>
            </a:pPr>
            <a:r>
              <a:rPr lang="zh-CN" altLang="en-US" noProof="0"/>
              <a:t>四级</a:t>
            </a:r>
          </a:p>
          <a:p>
            <a:pPr marL="0" lvl="4" indent="0" rtl="0">
              <a:lnSpc>
                <a:spcPct val="150000"/>
              </a:lnSpc>
              <a:spcBef>
                <a:spcPts val="1000"/>
              </a:spcBef>
              <a:spcAft>
                <a:spcPts val="1200"/>
              </a:spcAft>
              <a:buNone/>
            </a:pPr>
            <a:r>
              <a:rPr lang="zh-CN" altLang="en-US" noProof="0"/>
              <a:t>五级</a:t>
            </a:r>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长方形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2" name="标题占位符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pPr rtl="0"/>
            <a:r>
              <a:rPr lang="zh-CN" altLang="en-US" noProof="0"/>
              <a:t>单击此处编辑母版标题样式</a:t>
            </a:r>
          </a:p>
        </p:txBody>
      </p:sp>
      <p:sp>
        <p:nvSpPr>
          <p:cNvPr id="3" name="文本占位符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rtl="0"/>
            <a:r>
              <a:rPr lang="zh-CN" altLang="en-US" noProof="0"/>
              <a:t>单击此处编辑母版文本样式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日期占位符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1814A537-FBC6-4533-8B31-767E68D33208}" type="datetime1">
              <a:rPr lang="zh-CN" altLang="en-US" noProof="0" smtClean="0"/>
              <a:t>2022/8/16</a:t>
            </a:fld>
            <a:endParaRPr lang="zh-CN" altLang="en-US" noProof="0" dirty="0"/>
          </a:p>
        </p:txBody>
      </p:sp>
      <p:sp>
        <p:nvSpPr>
          <p:cNvPr id="5" name="页脚占位符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endParaRPr lang="zh-CN" altLang="en-US" noProof="0"/>
          </a:p>
        </p:txBody>
      </p:sp>
      <p:sp>
        <p:nvSpPr>
          <p:cNvPr id="6" name="灯片编号占位符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9860EDB8-5305-433F-BE41-D7A86D811DB3}" type="slidenum">
              <a:rPr lang="en-US" altLang="zh-CN" noProof="0" smtClean="0"/>
              <a:pPr/>
              <a:t>‹#›</a:t>
            </a:fld>
            <a:endParaRPr lang="zh-CN" altLang="en-US" noProof="0"/>
          </a:p>
        </p:txBody>
      </p:sp>
      <p:cxnSp>
        <p:nvCxnSpPr>
          <p:cNvPr id="8" name="直接连接符​​(S)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sldNum="0" hdr="0" ftr="0" dt="0"/>
  <p:txStyles>
    <p:titleStyle>
      <a:lvl1pPr algn="l" defTabSz="914400" rtl="0" eaLnBrk="1" latinLnBrk="0" hangingPunct="1">
        <a:spcBef>
          <a:spcPct val="0"/>
        </a:spcBef>
        <a:buNone/>
        <a:defRPr sz="2800" kern="1200">
          <a:solidFill>
            <a:schemeClr val="tx1"/>
          </a:solidFill>
          <a:latin typeface="Microsoft YaHei UI Light" panose="020B0502040204020203" pitchFamily="34" charset="-122"/>
          <a:ea typeface="Microsoft YaHei UI Light" panose="020B0502040204020203" pitchFamily="34" charset="-122"/>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0.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code" TargetMode="Externa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1.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image" Target="../media/image420.png"/><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00.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cod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363AD888-D53C-F6DF-EC0B-B908552EE126}"/>
              </a:ext>
            </a:extLst>
          </p:cNvPr>
          <p:cNvSpPr txBox="1">
            <a:spLocks/>
          </p:cNvSpPr>
          <p:nvPr/>
        </p:nvSpPr>
        <p:spPr>
          <a:xfrm>
            <a:off x="838200" y="1164324"/>
            <a:ext cx="10515600" cy="2387600"/>
          </a:xfrm>
          <a:prstGeom prst="rect">
            <a:avLst/>
          </a:prstGeom>
        </p:spPr>
        <p:txBody>
          <a:bodyPr vert="horz" lIns="91440" tIns="45720" rIns="91440" bIns="45720" rtlCol="0" anchor="ctr" anchorCtr="0">
            <a:normAutofit/>
          </a:bodyPr>
          <a:lstStyle>
            <a:lvl1pPr algn="l" defTabSz="914400" rtl="0" eaLnBrk="1" latinLnBrk="0" hangingPunct="1">
              <a:spcBef>
                <a:spcPct val="0"/>
              </a:spcBef>
              <a:buNone/>
              <a:defRPr sz="2800" kern="1200">
                <a:solidFill>
                  <a:schemeClr val="tx1"/>
                </a:solidFill>
                <a:latin typeface="Microsoft YaHei UI Light" panose="020B0502040204020203" pitchFamily="34" charset="-122"/>
                <a:ea typeface="Microsoft YaHei UI Light" panose="020B0502040204020203" pitchFamily="34" charset="-122"/>
                <a:cs typeface="+mj-cs"/>
              </a:defRPr>
            </a:lvl1pPr>
          </a:lstStyle>
          <a:p>
            <a:pPr>
              <a:lnSpc>
                <a:spcPct val="150000"/>
              </a:lnSpc>
            </a:pPr>
            <a:r>
              <a:rPr lang="zh-CN" altLang="en-US" sz="4800" dirty="0">
                <a:solidFill>
                  <a:schemeClr val="bg1"/>
                </a:solidFill>
              </a:rPr>
              <a:t>基于形态学的数字图像处理</a:t>
            </a:r>
            <a:endParaRPr lang="en-US" altLang="zh-CN" sz="4800" dirty="0">
              <a:solidFill>
                <a:schemeClr val="bg1"/>
              </a:solidFill>
            </a:endParaRPr>
          </a:p>
          <a:p>
            <a:pPr>
              <a:lnSpc>
                <a:spcPct val="150000"/>
              </a:lnSpc>
            </a:pPr>
            <a:r>
              <a:rPr lang="zh-CN" altLang="en-US" dirty="0">
                <a:solidFill>
                  <a:schemeClr val="bg1"/>
                </a:solidFill>
              </a:rPr>
              <a:t>叶志鹏</a:t>
            </a:r>
            <a:endParaRPr lang="en-US" altLang="zh-CN" sz="4800" dirty="0">
              <a:solidFill>
                <a:schemeClr val="bg1"/>
              </a:solidFill>
            </a:endParaRPr>
          </a:p>
        </p:txBody>
      </p:sp>
    </p:spTree>
    <p:extLst>
      <p:ext uri="{BB962C8B-B14F-4D97-AF65-F5344CB8AC3E}">
        <p14:creationId xmlns:p14="http://schemas.microsoft.com/office/powerpoint/2010/main" val="1490930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灰度变换</a:t>
            </a:r>
            <a:r>
              <a:rPr lang="en-US" altLang="zh-CN" sz="2800" dirty="0"/>
              <a:t>-</a:t>
            </a:r>
            <a:r>
              <a:rPr lang="zh-CN" altLang="en-US" sz="2800" dirty="0"/>
              <a:t>对数变换</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lnSpcReduction="10000"/>
              </a:bodyPr>
              <a:lstStyle/>
              <a:p>
                <a:pPr marL="342900" indent="-342900">
                  <a:buFont typeface="Arial" panose="020B0604020202020204" pitchFamily="34" charset="0"/>
                  <a:buChar char="•"/>
                </a:pPr>
                <a:r>
                  <a:rPr lang="zh-CN" altLang="en-US" sz="2000" dirty="0"/>
                  <a:t>对数变换的通用形式为：</a:t>
                </a:r>
                <a:endParaRPr lang="en-US" altLang="zh-CN" sz="2000" dirty="0"/>
              </a:p>
              <a:p>
                <a:pPr/>
                <a14:m>
                  <m:oMathPara xmlns:m="http://schemas.openxmlformats.org/officeDocument/2006/math">
                    <m:oMathParaPr>
                      <m:jc m:val="centerGroup"/>
                    </m:oMathParaPr>
                    <m:oMath xmlns:m="http://schemas.openxmlformats.org/officeDocument/2006/math">
                      <m:r>
                        <m:rPr>
                          <m:sty m:val="p"/>
                        </m:rPr>
                        <a:rPr lang="en-US" altLang="zh-CN" sz="2000" i="1" dirty="0">
                          <a:latin typeface="Cambria Math" panose="02040503050406030204" pitchFamily="18" charset="0"/>
                        </a:rPr>
                        <m:t>s</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𝑐𝑙𝑜</m:t>
                      </m:r>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𝑔</m:t>
                          </m:r>
                        </m:e>
                        <m:sub>
                          <m:r>
                            <a:rPr lang="en-US" altLang="zh-CN" sz="2000" b="0" i="1" dirty="0" smtClean="0">
                              <a:latin typeface="Cambria Math" panose="02040503050406030204" pitchFamily="18" charset="0"/>
                            </a:rPr>
                            <m:t>2</m:t>
                          </m:r>
                        </m:sub>
                      </m:sSub>
                      <m:r>
                        <a:rPr lang="en-US" altLang="zh-CN" sz="2000" b="0" i="1" dirty="0" smtClean="0">
                          <a:latin typeface="Cambria Math" panose="02040503050406030204" pitchFamily="18" charset="0"/>
                        </a:rPr>
                        <m:t>(1+</m:t>
                      </m:r>
                      <m:r>
                        <a:rPr lang="en-US" altLang="zh-CN" sz="2000" b="0" i="1" dirty="0" smtClean="0">
                          <a:latin typeface="Cambria Math" panose="02040503050406030204" pitchFamily="18" charset="0"/>
                        </a:rPr>
                        <m:t>𝑟</m:t>
                      </m:r>
                      <m:r>
                        <a:rPr lang="en-US" altLang="zh-CN" sz="2000" b="0" i="1" dirty="0" smtClean="0">
                          <a:latin typeface="Cambria Math" panose="02040503050406030204" pitchFamily="18" charset="0"/>
                        </a:rPr>
                        <m:t>)</m:t>
                      </m:r>
                    </m:oMath>
                  </m:oMathPara>
                </a14:m>
                <a:endParaRPr lang="en-US" altLang="zh-CN" sz="2000" dirty="0"/>
              </a:p>
              <a:p>
                <a:r>
                  <a:rPr lang="en-US" altLang="zh-CN" sz="2000" dirty="0"/>
                  <a:t>C</a:t>
                </a:r>
                <a:r>
                  <a:rPr lang="zh-CN" altLang="en-US" sz="2000" dirty="0"/>
                  <a:t>为常数，并假设</a:t>
                </a:r>
                <a14:m>
                  <m:oMath xmlns:m="http://schemas.openxmlformats.org/officeDocument/2006/math">
                    <m:r>
                      <a:rPr lang="en-US" altLang="zh-CN" sz="2000" b="0" i="1" smtClean="0">
                        <a:latin typeface="Cambria Math" panose="02040503050406030204" pitchFamily="18" charset="0"/>
                      </a:rPr>
                      <m:t>𝑟</m:t>
                    </m:r>
                    <m:r>
                      <a:rPr lang="en-US" altLang="zh-CN" sz="2000" b="0" i="1" smtClean="0">
                        <a:latin typeface="Cambria Math" panose="02040503050406030204" pitchFamily="18" charset="0"/>
                      </a:rPr>
                      <m:t>≥0</m:t>
                    </m:r>
                    <m:r>
                      <a:rPr lang="zh-CN" altLang="en-US" sz="2000" i="1">
                        <a:latin typeface="Cambria Math" panose="02040503050406030204" pitchFamily="18" charset="0"/>
                      </a:rPr>
                      <m:t>。</m:t>
                    </m:r>
                  </m:oMath>
                </a14:m>
                <a:endParaRPr lang="en-US" altLang="zh-CN" sz="2000" dirty="0"/>
              </a:p>
              <a:p>
                <a:pPr marL="342900" indent="-342900">
                  <a:buFont typeface="Arial" panose="020B0604020202020204" pitchFamily="34" charset="0"/>
                  <a:buChar char="•"/>
                </a:pPr>
                <a:r>
                  <a:rPr lang="zh-CN" altLang="en-US" sz="2000" dirty="0"/>
                  <a:t>由</a:t>
                </a:r>
                <a14:m>
                  <m:oMath xmlns:m="http://schemas.openxmlformats.org/officeDocument/2006/math">
                    <m:r>
                      <m:rPr>
                        <m:sty m:val="p"/>
                      </m:rPr>
                      <a:rPr lang="en-US" altLang="zh-CN" sz="2000" i="1" dirty="0">
                        <a:latin typeface="Cambria Math" panose="02040503050406030204" pitchFamily="18" charset="0"/>
                      </a:rPr>
                      <m:t>l</m:t>
                    </m:r>
                    <m:r>
                      <a:rPr lang="en-US" altLang="zh-CN" sz="2000" b="0" i="1" dirty="0" smtClean="0">
                        <a:latin typeface="Cambria Math" panose="02040503050406030204" pitchFamily="18" charset="0"/>
                      </a:rPr>
                      <m:t>𝑜𝑔</m:t>
                    </m:r>
                  </m:oMath>
                </a14:m>
                <a:r>
                  <a:rPr lang="en-US" altLang="zh-CN" sz="2000" dirty="0"/>
                  <a:t> </a:t>
                </a:r>
                <a:r>
                  <a:rPr lang="zh-CN" altLang="en-US" sz="2000" dirty="0"/>
                  <a:t>图像可以看出，</a:t>
                </a:r>
                <a:r>
                  <a:rPr lang="zh-CN" altLang="en-US" sz="2000" dirty="0">
                    <a:solidFill>
                      <a:srgbClr val="FF0000"/>
                    </a:solidFill>
                  </a:rPr>
                  <a:t>可以用来扩展图像中的暗像素，压缩图像中高灰度级的值。</a:t>
                </a:r>
                <a:endParaRPr lang="en-US" altLang="zh-CN" sz="2000" dirty="0">
                  <a:solidFill>
                    <a:srgbClr val="FF0000"/>
                  </a:solidFill>
                </a:endParaRPr>
              </a:p>
              <a:p>
                <a:pPr marL="342900" indent="-342900">
                  <a:buFont typeface="Arial" panose="020B0604020202020204" pitchFamily="34" charset="0"/>
                  <a:buChar char="•"/>
                </a:pPr>
                <a:r>
                  <a:rPr lang="zh-CN" altLang="en-US" sz="2000" dirty="0">
                    <a:solidFill>
                      <a:schemeClr val="tx1"/>
                    </a:solidFill>
                  </a:rPr>
                  <a:t>通常用来显示图像的</a:t>
                </a:r>
                <a:r>
                  <a:rPr lang="zh-CN" altLang="en-US" sz="2000" dirty="0">
                    <a:solidFill>
                      <a:srgbClr val="FF0000"/>
                    </a:solidFill>
                  </a:rPr>
                  <a:t>傅里叶频谱图像</a:t>
                </a:r>
                <a:r>
                  <a:rPr lang="zh-CN" altLang="en-US" sz="2000" dirty="0">
                    <a:solidFill>
                      <a:schemeClr val="tx1"/>
                    </a:solidFill>
                  </a:rPr>
                  <a:t>。频谱图像范围在</a:t>
                </a:r>
                <a:r>
                  <a:rPr lang="en-US" altLang="zh-CN" sz="2000" dirty="0">
                    <a:solidFill>
                      <a:schemeClr val="tx1"/>
                    </a:solidFill>
                  </a:rPr>
                  <a:t>0</a:t>
                </a:r>
                <a:r>
                  <a:rPr lang="zh-CN" altLang="en-US" sz="2000" dirty="0">
                    <a:solidFill>
                      <a:schemeClr val="tx1"/>
                    </a:solidFill>
                  </a:rPr>
                  <a:t>到</a:t>
                </a:r>
                <a14:m>
                  <m:oMath xmlns:m="http://schemas.openxmlformats.org/officeDocument/2006/math">
                    <m:sSup>
                      <m:sSupPr>
                        <m:ctrlPr>
                          <a:rPr lang="en-US" altLang="zh-CN" sz="2000" b="0" i="1" smtClean="0">
                            <a:solidFill>
                              <a:schemeClr val="tx1"/>
                            </a:solidFill>
                            <a:latin typeface="Cambria Math" panose="02040503050406030204" pitchFamily="18" charset="0"/>
                          </a:rPr>
                        </m:ctrlPr>
                      </m:sSupPr>
                      <m:e>
                        <m:r>
                          <a:rPr lang="en-US" altLang="zh-CN" sz="2000" b="0" i="1" smtClean="0">
                            <a:solidFill>
                              <a:schemeClr val="tx1"/>
                            </a:solidFill>
                            <a:latin typeface="Cambria Math" panose="02040503050406030204" pitchFamily="18" charset="0"/>
                          </a:rPr>
                          <m:t>10</m:t>
                        </m:r>
                      </m:e>
                      <m:sup>
                        <m:r>
                          <a:rPr lang="en-US" altLang="zh-CN" sz="2000" b="0" i="1" smtClean="0">
                            <a:solidFill>
                              <a:schemeClr val="tx1"/>
                            </a:solidFill>
                            <a:latin typeface="Cambria Math" panose="02040503050406030204" pitchFamily="18" charset="0"/>
                          </a:rPr>
                          <m:t>6</m:t>
                        </m:r>
                      </m:sup>
                    </m:sSup>
                  </m:oMath>
                </a14:m>
                <a:r>
                  <a:rPr lang="zh-CN" altLang="en-US" sz="2000" dirty="0">
                    <a:solidFill>
                      <a:schemeClr val="tx1"/>
                    </a:solidFill>
                  </a:rPr>
                  <a:t>。超出了大部分</a:t>
                </a:r>
                <a:r>
                  <a:rPr lang="zh-CN" altLang="en-US" sz="2000" dirty="0">
                    <a:solidFill>
                      <a:srgbClr val="FF0000"/>
                    </a:solidFill>
                  </a:rPr>
                  <a:t>显示系统的灰度范围</a:t>
                </a:r>
                <a:r>
                  <a:rPr lang="zh-CN" altLang="en-US" sz="2000" dirty="0">
                    <a:solidFill>
                      <a:schemeClr val="tx1"/>
                    </a:solidFill>
                  </a:rPr>
                  <a:t>。</a:t>
                </a:r>
                <a:endParaRPr lang="en-US" altLang="zh-CN" sz="2000" dirty="0">
                  <a:solidFill>
                    <a:schemeClr val="tx1"/>
                  </a:solidFill>
                </a:endParaRPr>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1389" r="-1389"/>
                </a:stretch>
              </a:blipFill>
            </p:spPr>
            <p:txBody>
              <a:bodyPr/>
              <a:lstStyle/>
              <a:p>
                <a:r>
                  <a:rPr lang="zh-CN" altLang="en-US">
                    <a:noFill/>
                  </a:rPr>
                  <a:t> </a:t>
                </a:r>
              </a:p>
            </p:txBody>
          </p:sp>
        </mc:Fallback>
      </mc:AlternateContent>
      <p:pic>
        <p:nvPicPr>
          <p:cNvPr id="6" name="图片 5">
            <a:extLst>
              <a:ext uri="{FF2B5EF4-FFF2-40B4-BE49-F238E27FC236}">
                <a16:creationId xmlns:a16="http://schemas.microsoft.com/office/drawing/2014/main" id="{7FD6CE78-0A6B-10B8-335A-B0477ACA1BF3}"/>
              </a:ext>
            </a:extLst>
          </p:cNvPr>
          <p:cNvPicPr>
            <a:picLocks noChangeAspect="1"/>
          </p:cNvPicPr>
          <p:nvPr/>
        </p:nvPicPr>
        <p:blipFill>
          <a:blip r:embed="rId3"/>
          <a:stretch>
            <a:fillRect/>
          </a:stretch>
        </p:blipFill>
        <p:spPr>
          <a:xfrm>
            <a:off x="5638800" y="1435608"/>
            <a:ext cx="5809424" cy="1919876"/>
          </a:xfrm>
          <a:prstGeom prst="rect">
            <a:avLst/>
          </a:prstGeom>
        </p:spPr>
      </p:pic>
      <p:pic>
        <p:nvPicPr>
          <p:cNvPr id="1026" name="Picture 2">
            <a:extLst>
              <a:ext uri="{FF2B5EF4-FFF2-40B4-BE49-F238E27FC236}">
                <a16:creationId xmlns:a16="http://schemas.microsoft.com/office/drawing/2014/main" id="{5536DA39-27C2-C120-AF73-42CDC79EB7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85930" y="3702956"/>
            <a:ext cx="3317579" cy="2488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4779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灰度变换</a:t>
            </a:r>
            <a:r>
              <a:rPr lang="en-US" altLang="zh-CN" sz="2800" dirty="0"/>
              <a:t>-</a:t>
            </a:r>
            <a:r>
              <a:rPr lang="zh-CN" altLang="en-US" sz="2800" dirty="0"/>
              <a:t>幂律（伽马）变换</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fontScale="92500" lnSpcReduction="20000"/>
              </a:bodyPr>
              <a:lstStyle/>
              <a:p>
                <a:pPr marL="342900" indent="-342900">
                  <a:buFont typeface="Arial" panose="020B0604020202020204" pitchFamily="34" charset="0"/>
                  <a:buChar char="•"/>
                </a:pPr>
                <a:r>
                  <a:rPr lang="zh-CN" altLang="en-US" sz="2000" dirty="0"/>
                  <a:t>幂律变换的基本形式为</a:t>
                </a:r>
                <a:endParaRPr lang="en-US" altLang="zh-CN" sz="2000" dirty="0"/>
              </a:p>
              <a:p>
                <a:pPr/>
                <a14:m>
                  <m:oMathPara xmlns:m="http://schemas.openxmlformats.org/officeDocument/2006/math">
                    <m:oMathParaPr>
                      <m:jc m:val="centerGroup"/>
                    </m:oMathParaPr>
                    <m:oMath xmlns:m="http://schemas.openxmlformats.org/officeDocument/2006/math">
                      <m:r>
                        <m:rPr>
                          <m:sty m:val="p"/>
                        </m:rPr>
                        <a:rPr lang="en-US" altLang="zh-CN" sz="2000" i="1" dirty="0">
                          <a:latin typeface="Cambria Math" panose="02040503050406030204" pitchFamily="18" charset="0"/>
                        </a:rPr>
                        <m:t>s</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𝑐</m:t>
                      </m:r>
                      <m:sSup>
                        <m:sSupPr>
                          <m:ctrlPr>
                            <a:rPr lang="en-US" altLang="zh-CN" sz="2000" b="0" i="1" dirty="0" smtClean="0">
                              <a:latin typeface="Cambria Math" panose="02040503050406030204" pitchFamily="18" charset="0"/>
                            </a:rPr>
                          </m:ctrlPr>
                        </m:sSupPr>
                        <m:e>
                          <m:r>
                            <a:rPr lang="en-US" altLang="zh-CN" sz="2000" b="0" i="1" dirty="0" smtClean="0">
                              <a:latin typeface="Cambria Math" panose="02040503050406030204" pitchFamily="18" charset="0"/>
                            </a:rPr>
                            <m:t>𝑟</m:t>
                          </m:r>
                        </m:e>
                        <m:sup>
                          <m:r>
                            <a:rPr lang="zh-CN" altLang="en-US" sz="2000" b="0" i="1" dirty="0" smtClean="0">
                              <a:latin typeface="Cambria Math" panose="02040503050406030204" pitchFamily="18" charset="0"/>
                            </a:rPr>
                            <m:t>𝛾</m:t>
                          </m:r>
                        </m:sup>
                      </m:sSup>
                    </m:oMath>
                  </m:oMathPara>
                </a14:m>
                <a:endParaRPr lang="en-US" altLang="zh-CN" sz="2000" dirty="0"/>
              </a:p>
              <a:p>
                <a:pPr marL="342900" indent="-342900">
                  <a:buFont typeface="Arial" panose="020B0604020202020204" pitchFamily="34" charset="0"/>
                  <a:buChar char="•"/>
                </a:pPr>
                <a:r>
                  <a:rPr lang="en-US" altLang="zh-CN" sz="2000" dirty="0"/>
                  <a:t>gamma</a:t>
                </a:r>
                <a:r>
                  <a:rPr lang="zh-CN" altLang="en-US" sz="2000" dirty="0"/>
                  <a:t>值小于</a:t>
                </a:r>
                <a:r>
                  <a:rPr lang="en-US" altLang="zh-CN" sz="2000" dirty="0"/>
                  <a:t>1</a:t>
                </a:r>
                <a:r>
                  <a:rPr lang="zh-CN" altLang="en-US" sz="2000" dirty="0"/>
                  <a:t>时，会拉伸图像中灰度级较低的区域，同时会压缩灰度级较高的部分。</a:t>
                </a:r>
              </a:p>
              <a:p>
                <a:pPr marL="342900" indent="-342900">
                  <a:buFont typeface="Arial" panose="020B0604020202020204" pitchFamily="34" charset="0"/>
                  <a:buChar char="•"/>
                </a:pPr>
                <a:r>
                  <a:rPr lang="en-US" altLang="zh-CN" sz="2000" dirty="0"/>
                  <a:t>gamma</a:t>
                </a:r>
                <a:r>
                  <a:rPr lang="zh-CN" altLang="en-US" sz="2000" dirty="0"/>
                  <a:t>值大于</a:t>
                </a:r>
                <a:r>
                  <a:rPr lang="en-US" altLang="zh-CN" sz="2000" dirty="0"/>
                  <a:t>1</a:t>
                </a:r>
                <a:r>
                  <a:rPr lang="zh-CN" altLang="en-US" sz="2000" dirty="0"/>
                  <a:t>时，会拉伸图像中灰度级较高的区域，同时会压缩灰度级较低的部分。</a:t>
                </a:r>
                <a:endParaRPr lang="en-US" altLang="zh-CN" sz="2000" dirty="0"/>
              </a:p>
              <a:p>
                <a:pPr marL="342900" indent="-342900">
                  <a:buFont typeface="Arial" panose="020B0604020202020204" pitchFamily="34" charset="0"/>
                  <a:buChar char="•"/>
                </a:pPr>
                <a:r>
                  <a:rPr lang="zh-CN" altLang="en-US" sz="2000" dirty="0"/>
                  <a:t>可以一定程度上纠正照片曝光的问题。（过度曝光</a:t>
                </a:r>
                <a:r>
                  <a:rPr lang="en-US" altLang="zh-CN" sz="2000" dirty="0"/>
                  <a:t>/</a:t>
                </a:r>
                <a:r>
                  <a:rPr lang="zh-CN" altLang="en-US" sz="2000" dirty="0"/>
                  <a:t>欠曝光）</a:t>
                </a:r>
                <a:endParaRPr lang="en-US" altLang="zh-CN" sz="200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972"/>
                </a:stretch>
              </a:blipFill>
            </p:spPr>
            <p:txBody>
              <a:bodyPr/>
              <a:lstStyle/>
              <a:p>
                <a:r>
                  <a:rPr lang="zh-CN" altLang="en-US">
                    <a:noFill/>
                  </a:rPr>
                  <a:t> </a:t>
                </a:r>
              </a:p>
            </p:txBody>
          </p:sp>
        </mc:Fallback>
      </mc:AlternateContent>
      <p:pic>
        <p:nvPicPr>
          <p:cNvPr id="1028" name="Picture 4">
            <a:extLst>
              <a:ext uri="{FF2B5EF4-FFF2-40B4-BE49-F238E27FC236}">
                <a16:creationId xmlns:a16="http://schemas.microsoft.com/office/drawing/2014/main" id="{4768F7A9-E8C8-CEE1-1247-41D780ACC8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3324" y="1435608"/>
            <a:ext cx="3338945" cy="2419032"/>
          </a:xfrm>
          <a:prstGeom prst="rect">
            <a:avLst/>
          </a:prstGeom>
          <a:noFill/>
          <a:extLst>
            <a:ext uri="{909E8E84-426E-40DD-AFC4-6F175D3DCCD1}">
              <a14:hiddenFill xmlns:a14="http://schemas.microsoft.com/office/drawing/2010/main">
                <a:solidFill>
                  <a:srgbClr val="FFFFFF"/>
                </a:solidFill>
              </a14:hiddenFill>
            </a:ext>
          </a:extLst>
        </p:spPr>
      </p:pic>
      <p:pic>
        <p:nvPicPr>
          <p:cNvPr id="8" name="图片 7">
            <a:extLst>
              <a:ext uri="{FF2B5EF4-FFF2-40B4-BE49-F238E27FC236}">
                <a16:creationId xmlns:a16="http://schemas.microsoft.com/office/drawing/2014/main" id="{1F174F03-A2FF-D17A-A492-85DD20E9253C}"/>
              </a:ext>
            </a:extLst>
          </p:cNvPr>
          <p:cNvPicPr>
            <a:picLocks noChangeAspect="1"/>
          </p:cNvPicPr>
          <p:nvPr/>
        </p:nvPicPr>
        <p:blipFill>
          <a:blip r:embed="rId4"/>
          <a:stretch>
            <a:fillRect/>
          </a:stretch>
        </p:blipFill>
        <p:spPr>
          <a:xfrm>
            <a:off x="5586905" y="4439920"/>
            <a:ext cx="1811421" cy="1749457"/>
          </a:xfrm>
          <a:prstGeom prst="rect">
            <a:avLst/>
          </a:prstGeom>
        </p:spPr>
      </p:pic>
      <p:pic>
        <p:nvPicPr>
          <p:cNvPr id="10" name="图片 9">
            <a:extLst>
              <a:ext uri="{FF2B5EF4-FFF2-40B4-BE49-F238E27FC236}">
                <a16:creationId xmlns:a16="http://schemas.microsoft.com/office/drawing/2014/main" id="{21D58108-7335-2E5B-E2A9-2BD3D7A233E1}"/>
              </a:ext>
            </a:extLst>
          </p:cNvPr>
          <p:cNvPicPr>
            <a:picLocks noChangeAspect="1"/>
          </p:cNvPicPr>
          <p:nvPr/>
        </p:nvPicPr>
        <p:blipFill>
          <a:blip r:embed="rId5"/>
          <a:stretch>
            <a:fillRect/>
          </a:stretch>
        </p:blipFill>
        <p:spPr>
          <a:xfrm>
            <a:off x="7579930" y="4438968"/>
            <a:ext cx="1726630" cy="1730726"/>
          </a:xfrm>
          <a:prstGeom prst="rect">
            <a:avLst/>
          </a:prstGeom>
        </p:spPr>
      </p:pic>
      <p:pic>
        <p:nvPicPr>
          <p:cNvPr id="12" name="图片 11">
            <a:extLst>
              <a:ext uri="{FF2B5EF4-FFF2-40B4-BE49-F238E27FC236}">
                <a16:creationId xmlns:a16="http://schemas.microsoft.com/office/drawing/2014/main" id="{3493D556-7E4A-D0F0-965E-FAD8E8CA17CB}"/>
              </a:ext>
            </a:extLst>
          </p:cNvPr>
          <p:cNvPicPr>
            <a:picLocks noChangeAspect="1"/>
          </p:cNvPicPr>
          <p:nvPr/>
        </p:nvPicPr>
        <p:blipFill>
          <a:blip r:embed="rId6"/>
          <a:stretch>
            <a:fillRect/>
          </a:stretch>
        </p:blipFill>
        <p:spPr>
          <a:xfrm>
            <a:off x="9488164" y="4426378"/>
            <a:ext cx="1811421" cy="1755906"/>
          </a:xfrm>
          <a:prstGeom prst="rect">
            <a:avLst/>
          </a:prstGeom>
        </p:spPr>
      </p:pic>
    </p:spTree>
    <p:extLst>
      <p:ext uri="{BB962C8B-B14F-4D97-AF65-F5344CB8AC3E}">
        <p14:creationId xmlns:p14="http://schemas.microsoft.com/office/powerpoint/2010/main" val="419596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图像对比度</a:t>
            </a:r>
            <a:endParaRPr lang="en-US" altLang="zh-CN" sz="2800" dirty="0"/>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a:bodyPr>
          <a:lstStyle/>
          <a:p>
            <a:pPr marL="342900" indent="-342900">
              <a:buFont typeface="Arial" panose="020B0604020202020204" pitchFamily="34" charset="0"/>
              <a:buChar char="•"/>
            </a:pPr>
            <a:r>
              <a:rPr lang="zh-CN" altLang="en-US" sz="2000" dirty="0"/>
              <a:t>图像对比度指一幅图像中明暗区域最亮的白和最暗的黑之间不同亮度层级的测量。</a:t>
            </a:r>
            <a:r>
              <a:rPr lang="zh-CN" altLang="en-US" sz="2000" dirty="0">
                <a:solidFill>
                  <a:srgbClr val="FF0000"/>
                </a:solidFill>
              </a:rPr>
              <a:t>差异范围越大，对比度越大，差异越小对比度越小</a:t>
            </a:r>
            <a:r>
              <a:rPr lang="zh-CN" altLang="en-US" sz="2000" dirty="0"/>
              <a:t>。</a:t>
            </a:r>
            <a:endParaRPr lang="en-US" altLang="zh-CN" sz="2000" dirty="0"/>
          </a:p>
        </p:txBody>
      </p:sp>
      <p:pic>
        <p:nvPicPr>
          <p:cNvPr id="6" name="图片 5">
            <a:extLst>
              <a:ext uri="{FF2B5EF4-FFF2-40B4-BE49-F238E27FC236}">
                <a16:creationId xmlns:a16="http://schemas.microsoft.com/office/drawing/2014/main" id="{4CFA7172-CA0B-6525-8D6A-16621F24D4FF}"/>
              </a:ext>
            </a:extLst>
          </p:cNvPr>
          <p:cNvPicPr>
            <a:picLocks noChangeAspect="1"/>
          </p:cNvPicPr>
          <p:nvPr/>
        </p:nvPicPr>
        <p:blipFill>
          <a:blip r:embed="rId2"/>
          <a:stretch>
            <a:fillRect/>
          </a:stretch>
        </p:blipFill>
        <p:spPr>
          <a:xfrm>
            <a:off x="6553200" y="1435608"/>
            <a:ext cx="4324350" cy="4752975"/>
          </a:xfrm>
          <a:prstGeom prst="rect">
            <a:avLst/>
          </a:prstGeom>
        </p:spPr>
      </p:pic>
    </p:spTree>
    <p:extLst>
      <p:ext uri="{BB962C8B-B14F-4D97-AF65-F5344CB8AC3E}">
        <p14:creationId xmlns:p14="http://schemas.microsoft.com/office/powerpoint/2010/main" val="1849972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图像直方图（</a:t>
            </a:r>
            <a:r>
              <a:rPr lang="en-US" altLang="zh-CN" sz="2800" dirty="0"/>
              <a:t>Image Histogram</a:t>
            </a:r>
            <a:r>
              <a:rPr lang="zh-CN" altLang="en-US" sz="2800" dirty="0"/>
              <a:t>）</a:t>
            </a:r>
            <a:endParaRPr lang="en-US" altLang="zh-CN" sz="2800" dirty="0"/>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a:bodyPr>
          <a:lstStyle/>
          <a:p>
            <a:pPr marL="342900" indent="-342900">
              <a:buFont typeface="Arial" panose="020B0604020202020204" pitchFamily="34" charset="0"/>
              <a:buChar char="•"/>
            </a:pPr>
            <a:r>
              <a:rPr lang="zh-CN" altLang="en-US" sz="2000" dirty="0"/>
              <a:t>图像直方图是用来表示图像灰度分布情况的图像。描述了每个灰度值的像素个数。</a:t>
            </a:r>
            <a:endParaRPr lang="en-US" altLang="zh-CN" sz="2000" dirty="0"/>
          </a:p>
          <a:p>
            <a:pPr marL="342900" indent="-342900">
              <a:buFont typeface="Arial" panose="020B0604020202020204" pitchFamily="34" charset="0"/>
              <a:buChar char="•"/>
            </a:pPr>
            <a:r>
              <a:rPr lang="zh-CN" altLang="en-US" sz="2000" dirty="0"/>
              <a:t>可以更好的反应图像的明暗，对比度情况。</a:t>
            </a:r>
            <a:endParaRPr lang="en-US" altLang="zh-CN" sz="2000" dirty="0"/>
          </a:p>
          <a:p>
            <a:pPr marL="342900" indent="-342900">
              <a:buFont typeface="Arial" panose="020B0604020202020204" pitchFamily="34" charset="0"/>
              <a:buChar char="•"/>
            </a:pPr>
            <a:r>
              <a:rPr lang="zh-CN" altLang="en-US" sz="2000" dirty="0"/>
              <a:t>代码：</a:t>
            </a:r>
            <a:r>
              <a:rPr lang="en-US" altLang="zh-CN" sz="2000" dirty="0">
                <a:hlinkClick r:id="rId2" action="ppaction://hlinkfile"/>
              </a:rPr>
              <a:t>Code</a:t>
            </a:r>
            <a:endParaRPr lang="en-US" altLang="zh-CN" sz="2000" dirty="0"/>
          </a:p>
          <a:p>
            <a:pPr marL="342900" indent="-342900">
              <a:buFont typeface="Arial" panose="020B0604020202020204" pitchFamily="34" charset="0"/>
              <a:buChar char="•"/>
            </a:pPr>
            <a:endParaRPr lang="en-US" altLang="zh-CN" sz="2000" dirty="0"/>
          </a:p>
        </p:txBody>
      </p:sp>
      <p:pic>
        <p:nvPicPr>
          <p:cNvPr id="7" name="图片 6">
            <a:extLst>
              <a:ext uri="{FF2B5EF4-FFF2-40B4-BE49-F238E27FC236}">
                <a16:creationId xmlns:a16="http://schemas.microsoft.com/office/drawing/2014/main" id="{4B116F15-8761-6265-E24E-2F26683C8FD5}"/>
              </a:ext>
            </a:extLst>
          </p:cNvPr>
          <p:cNvPicPr>
            <a:picLocks noChangeAspect="1"/>
          </p:cNvPicPr>
          <p:nvPr/>
        </p:nvPicPr>
        <p:blipFill>
          <a:blip r:embed="rId3"/>
          <a:stretch>
            <a:fillRect/>
          </a:stretch>
        </p:blipFill>
        <p:spPr>
          <a:xfrm>
            <a:off x="6776719" y="3947655"/>
            <a:ext cx="3117569" cy="2183384"/>
          </a:xfrm>
          <a:prstGeom prst="rect">
            <a:avLst/>
          </a:prstGeom>
        </p:spPr>
      </p:pic>
      <p:pic>
        <p:nvPicPr>
          <p:cNvPr id="9" name="图片 8">
            <a:extLst>
              <a:ext uri="{FF2B5EF4-FFF2-40B4-BE49-F238E27FC236}">
                <a16:creationId xmlns:a16="http://schemas.microsoft.com/office/drawing/2014/main" id="{D7E94387-4196-20A3-6600-3309F5940CB4}"/>
              </a:ext>
            </a:extLst>
          </p:cNvPr>
          <p:cNvPicPr>
            <a:picLocks noChangeAspect="1"/>
          </p:cNvPicPr>
          <p:nvPr/>
        </p:nvPicPr>
        <p:blipFill>
          <a:blip r:embed="rId4"/>
          <a:stretch>
            <a:fillRect/>
          </a:stretch>
        </p:blipFill>
        <p:spPr>
          <a:xfrm>
            <a:off x="6776719" y="1471576"/>
            <a:ext cx="1910081" cy="1904479"/>
          </a:xfrm>
          <a:prstGeom prst="rect">
            <a:avLst/>
          </a:prstGeom>
        </p:spPr>
      </p:pic>
    </p:spTree>
    <p:extLst>
      <p:ext uri="{BB962C8B-B14F-4D97-AF65-F5344CB8AC3E}">
        <p14:creationId xmlns:p14="http://schemas.microsoft.com/office/powerpoint/2010/main" val="180995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a:xfrm>
            <a:off x="521207" y="448056"/>
            <a:ext cx="7891273" cy="689864"/>
          </a:xfrm>
        </p:spPr>
        <p:txBody>
          <a:bodyPr>
            <a:normAutofit/>
          </a:bodyPr>
          <a:lstStyle/>
          <a:p>
            <a:r>
              <a:rPr lang="zh-CN" altLang="en-US" sz="2800" dirty="0"/>
              <a:t>图像直方图归一化 </a:t>
            </a:r>
            <a:r>
              <a:rPr lang="en-US" altLang="zh-CN" dirty="0"/>
              <a:t>Normalized</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a:bodyPr>
              <a:lstStyle/>
              <a:p>
                <a:pPr marL="342900" indent="-342900">
                  <a:buFont typeface="Arial" panose="020B0604020202020204" pitchFamily="34" charset="0"/>
                  <a:buChar char="•"/>
                </a:pPr>
                <a:r>
                  <a:rPr lang="zh-CN" altLang="en-US" sz="2000" dirty="0"/>
                  <a:t>将灰度级像素个数 </a:t>
                </a:r>
                <a:r>
                  <a:rPr lang="en-US" altLang="zh-CN" sz="2000" dirty="0"/>
                  <a:t>-&gt; </a:t>
                </a:r>
                <a:r>
                  <a:rPr lang="zh-CN" altLang="en-US" sz="2000" dirty="0"/>
                  <a:t>灰度级像素的频率。</a:t>
                </a:r>
                <a:endParaRPr lang="en-US" altLang="zh-CN" sz="2000" dirty="0"/>
              </a:p>
              <a:p>
                <a:pPr marL="342900" indent="-342900">
                  <a:buFont typeface="Arial" panose="020B0604020202020204" pitchFamily="34" charset="0"/>
                  <a:buChar char="•"/>
                </a:pPr>
                <a:r>
                  <a:rPr lang="zh-CN" altLang="en-US" sz="2000" dirty="0"/>
                  <a:t>公式：</a:t>
                </a:r>
                <a:endParaRPr lang="en-US" altLang="zh-CN" sz="2000" dirty="0"/>
              </a:p>
              <a:p>
                <a:pPr/>
                <a14:m>
                  <m:oMathPara xmlns:m="http://schemas.openxmlformats.org/officeDocument/2006/math">
                    <m:oMathParaPr>
                      <m:jc m:val="centerGroup"/>
                    </m:oMathParaPr>
                    <m:oMath xmlns:m="http://schemas.openxmlformats.org/officeDocument/2006/math">
                      <m:sSub>
                        <m:sSubPr>
                          <m:ctrlPr>
                            <a:rPr lang="en-US" altLang="zh-CN" sz="2000" b="0" i="1" dirty="0" smtClean="0">
                              <a:latin typeface="Cambria Math" panose="02040503050406030204" pitchFamily="18" charset="0"/>
                            </a:rPr>
                          </m:ctrlPr>
                        </m:sSubPr>
                        <m:e>
                          <m:r>
                            <m:rPr>
                              <m:sty m:val="p"/>
                            </m:rPr>
                            <a:rPr lang="en-US" altLang="zh-CN" sz="2000" i="1" dirty="0">
                              <a:latin typeface="Cambria Math" panose="02040503050406030204" pitchFamily="18" charset="0"/>
                            </a:rPr>
                            <m:t>h</m:t>
                          </m:r>
                        </m:e>
                        <m:sub>
                          <m:r>
                            <a:rPr lang="en-US" altLang="zh-CN" sz="2000" b="0" i="1" dirty="0" smtClean="0">
                              <a:latin typeface="Cambria Math" panose="02040503050406030204" pitchFamily="18" charset="0"/>
                            </a:rPr>
                            <m:t>𝑛</m:t>
                          </m:r>
                        </m:sub>
                      </m:sSub>
                      <m:d>
                        <m:dPr>
                          <m:ctrlPr>
                            <a:rPr lang="en-US" altLang="zh-CN" sz="2000" b="0" i="1" dirty="0" smtClean="0">
                              <a:latin typeface="Cambria Math" panose="02040503050406030204" pitchFamily="18" charset="0"/>
                            </a:rPr>
                          </m:ctrlPr>
                        </m:dPr>
                        <m:e>
                          <m:r>
                            <a:rPr lang="en-US" altLang="zh-CN" sz="2000" b="0" i="1" dirty="0" smtClean="0">
                              <a:latin typeface="Cambria Math" panose="02040503050406030204" pitchFamily="18" charset="0"/>
                            </a:rPr>
                            <m:t>𝑖</m:t>
                          </m:r>
                        </m:e>
                      </m:d>
                      <m:r>
                        <a:rPr lang="en-US" altLang="zh-CN" sz="2000" b="0" i="1" dirty="0" smtClean="0">
                          <a:latin typeface="Cambria Math" panose="02040503050406030204" pitchFamily="18" charset="0"/>
                        </a:rPr>
                        <m:t>=</m:t>
                      </m:r>
                      <m:f>
                        <m:fPr>
                          <m:ctrlPr>
                            <a:rPr lang="en-US" altLang="zh-CN" sz="2000" b="0" i="1" dirty="0" smtClean="0">
                              <a:latin typeface="Cambria Math" panose="02040503050406030204" pitchFamily="18" charset="0"/>
                            </a:rPr>
                          </m:ctrlPr>
                        </m:fPr>
                        <m:num>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𝑛</m:t>
                              </m:r>
                            </m:e>
                            <m:sub>
                              <m:r>
                                <a:rPr lang="en-US" altLang="zh-CN" sz="2000" b="0" i="1" dirty="0" smtClean="0">
                                  <a:latin typeface="Cambria Math" panose="02040503050406030204" pitchFamily="18" charset="0"/>
                                </a:rPr>
                                <m:t>𝑖</m:t>
                              </m:r>
                            </m:sub>
                          </m:sSub>
                        </m:num>
                        <m:den>
                          <m:r>
                            <a:rPr lang="en-US" altLang="zh-CN" sz="2000" b="0" i="1" dirty="0" smtClean="0">
                              <a:latin typeface="Cambria Math" panose="02040503050406030204" pitchFamily="18" charset="0"/>
                            </a:rPr>
                            <m:t>𝑁</m:t>
                          </m:r>
                        </m:den>
                      </m:f>
                    </m:oMath>
                  </m:oMathPara>
                </a14:m>
                <a:endParaRPr lang="en-US" altLang="zh-CN" sz="2000" dirty="0"/>
              </a:p>
              <a:p>
                <a:pPr marL="342900" indent="-342900">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𝑁</m:t>
                    </m:r>
                    <m:r>
                      <a:rPr lang="zh-CN" altLang="en-US" sz="2000" i="1">
                        <a:latin typeface="Cambria Math" panose="02040503050406030204" pitchFamily="18" charset="0"/>
                      </a:rPr>
                      <m:t>为</m:t>
                    </m:r>
                  </m:oMath>
                </a14:m>
                <a:r>
                  <a:rPr lang="zh-CN" altLang="en-US" sz="2000" dirty="0"/>
                  <a:t>所有像素的个数。当</a:t>
                </a:r>
                <a14:m>
                  <m:oMath xmlns:m="http://schemas.openxmlformats.org/officeDocument/2006/math">
                    <m:r>
                      <a:rPr lang="en-US" altLang="zh-CN" sz="2000" b="0" i="1" smtClean="0">
                        <a:latin typeface="Cambria Math" panose="02040503050406030204" pitchFamily="18" charset="0"/>
                      </a:rPr>
                      <m:t>𝑁</m:t>
                    </m:r>
                    <m:r>
                      <a:rPr lang="en-US" altLang="zh-CN" sz="2000" b="0" i="1" smtClean="0">
                        <a:latin typeface="Cambria Math" panose="02040503050406030204" pitchFamily="18" charset="0"/>
                      </a:rPr>
                      <m:t>→ ∞</m:t>
                    </m:r>
                  </m:oMath>
                </a14:m>
                <a:r>
                  <a:rPr lang="en-US" altLang="zh-CN" sz="2000" dirty="0"/>
                  <a:t>, </a:t>
                </a:r>
                <a:r>
                  <a:rPr lang="zh-CN" altLang="en-US" sz="2000" dirty="0"/>
                  <a:t>频率图像将变成概率密度函数（</a:t>
                </a:r>
                <a:r>
                  <a:rPr lang="en-US" altLang="zh-CN" sz="2000" dirty="0"/>
                  <a:t>pdf</a:t>
                </a:r>
                <a:r>
                  <a:rPr lang="zh-CN" altLang="en-US" sz="2000" dirty="0"/>
                  <a:t>）。</a:t>
                </a:r>
                <a:endParaRPr lang="en-US" altLang="zh-CN" sz="200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1111"/>
                </a:stretch>
              </a:blipFill>
            </p:spPr>
            <p:txBody>
              <a:bodyPr/>
              <a:lstStyle/>
              <a:p>
                <a:r>
                  <a:rPr lang="zh-CN" altLang="en-US">
                    <a:noFill/>
                  </a:rPr>
                  <a:t> </a:t>
                </a:r>
              </a:p>
            </p:txBody>
          </p:sp>
        </mc:Fallback>
      </mc:AlternateContent>
      <p:pic>
        <p:nvPicPr>
          <p:cNvPr id="6" name="图片 5">
            <a:extLst>
              <a:ext uri="{FF2B5EF4-FFF2-40B4-BE49-F238E27FC236}">
                <a16:creationId xmlns:a16="http://schemas.microsoft.com/office/drawing/2014/main" id="{B6B8F078-61AB-785F-B3BC-ECC3F2E3A0E9}"/>
              </a:ext>
            </a:extLst>
          </p:cNvPr>
          <p:cNvPicPr>
            <a:picLocks noChangeAspect="1"/>
          </p:cNvPicPr>
          <p:nvPr/>
        </p:nvPicPr>
        <p:blipFill>
          <a:blip r:embed="rId3"/>
          <a:stretch>
            <a:fillRect/>
          </a:stretch>
        </p:blipFill>
        <p:spPr>
          <a:xfrm>
            <a:off x="6853695" y="1529970"/>
            <a:ext cx="3117569" cy="2183384"/>
          </a:xfrm>
          <a:prstGeom prst="rect">
            <a:avLst/>
          </a:prstGeom>
        </p:spPr>
      </p:pic>
      <p:pic>
        <p:nvPicPr>
          <p:cNvPr id="5" name="图片 4">
            <a:extLst>
              <a:ext uri="{FF2B5EF4-FFF2-40B4-BE49-F238E27FC236}">
                <a16:creationId xmlns:a16="http://schemas.microsoft.com/office/drawing/2014/main" id="{2D3D2A47-AD58-F488-8EA8-17E988E35CD1}"/>
              </a:ext>
            </a:extLst>
          </p:cNvPr>
          <p:cNvPicPr>
            <a:picLocks noChangeAspect="1"/>
          </p:cNvPicPr>
          <p:nvPr/>
        </p:nvPicPr>
        <p:blipFill>
          <a:blip r:embed="rId4"/>
          <a:stretch>
            <a:fillRect/>
          </a:stretch>
        </p:blipFill>
        <p:spPr>
          <a:xfrm>
            <a:off x="6853696" y="4105404"/>
            <a:ext cx="3221400" cy="2304540"/>
          </a:xfrm>
          <a:prstGeom prst="rect">
            <a:avLst/>
          </a:prstGeom>
        </p:spPr>
      </p:pic>
    </p:spTree>
    <p:extLst>
      <p:ext uri="{BB962C8B-B14F-4D97-AF65-F5344CB8AC3E}">
        <p14:creationId xmlns:p14="http://schemas.microsoft.com/office/powerpoint/2010/main" val="2431075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图像直方图（</a:t>
            </a:r>
            <a:r>
              <a:rPr lang="en-US" altLang="zh-CN" sz="2800" dirty="0"/>
              <a:t>Image Histogram</a:t>
            </a:r>
            <a:r>
              <a:rPr lang="zh-CN" altLang="en-US" sz="2800" dirty="0"/>
              <a:t>）</a:t>
            </a:r>
            <a:r>
              <a:rPr lang="en-US" altLang="zh-CN" dirty="0"/>
              <a:t>-</a:t>
            </a:r>
            <a:r>
              <a:rPr lang="zh-CN" altLang="en-US" dirty="0"/>
              <a:t>例题</a:t>
            </a:r>
            <a:endParaRPr lang="en-US" altLang="zh-CN" sz="2800" dirty="0"/>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65753" cy="5137912"/>
          </a:xfrm>
        </p:spPr>
        <p:txBody>
          <a:bodyPr>
            <a:normAutofit/>
          </a:bodyPr>
          <a:lstStyle/>
          <a:p>
            <a:pPr marL="342900" indent="-342900">
              <a:buFont typeface="Arial" panose="020B0604020202020204" pitchFamily="34" charset="0"/>
              <a:buChar char="•"/>
            </a:pPr>
            <a:r>
              <a:rPr lang="zh-CN" altLang="en-US" sz="2000" dirty="0"/>
              <a:t>连线题：</a:t>
            </a:r>
            <a:endParaRPr lang="en-US" altLang="zh-CN" sz="2000" dirty="0"/>
          </a:p>
          <a:p>
            <a:pPr marL="342900" indent="-342900">
              <a:buFont typeface="Arial" panose="020B0604020202020204" pitchFamily="34" charset="0"/>
              <a:buChar char="•"/>
            </a:pPr>
            <a:r>
              <a:rPr lang="zh-CN" altLang="en-US" sz="2000" dirty="0"/>
              <a:t>欠曝图像（图像较暗）</a:t>
            </a:r>
            <a:endParaRPr lang="en-US" altLang="zh-CN" sz="2000" dirty="0"/>
          </a:p>
          <a:p>
            <a:pPr marL="342900" indent="-342900">
              <a:buFont typeface="Arial" panose="020B0604020202020204" pitchFamily="34" charset="0"/>
              <a:buChar char="•"/>
            </a:pPr>
            <a:r>
              <a:rPr lang="zh-CN" altLang="en-US" sz="2000" dirty="0"/>
              <a:t>过曝图像（图像较亮）</a:t>
            </a:r>
            <a:endParaRPr lang="en-US" altLang="zh-CN" sz="2000" dirty="0"/>
          </a:p>
          <a:p>
            <a:pPr marL="342900" indent="-342900">
              <a:buFont typeface="Arial" panose="020B0604020202020204" pitchFamily="34" charset="0"/>
              <a:buChar char="•"/>
            </a:pPr>
            <a:r>
              <a:rPr lang="zh-CN" altLang="en-US" sz="2000" dirty="0"/>
              <a:t>低对比度图像</a:t>
            </a:r>
            <a:endParaRPr lang="en-US" altLang="zh-CN" sz="2000" dirty="0"/>
          </a:p>
          <a:p>
            <a:pPr marL="342900" indent="-342900">
              <a:buFont typeface="Arial" panose="020B0604020202020204" pitchFamily="34" charset="0"/>
              <a:buChar char="•"/>
            </a:pPr>
            <a:r>
              <a:rPr lang="zh-CN" altLang="en-US" sz="2000" dirty="0"/>
              <a:t>高对比度图像</a:t>
            </a:r>
            <a:endParaRPr lang="en-US" altLang="zh-CN" sz="2000" dirty="0"/>
          </a:p>
        </p:txBody>
      </p:sp>
      <p:pic>
        <p:nvPicPr>
          <p:cNvPr id="5" name="图片 4">
            <a:extLst>
              <a:ext uri="{FF2B5EF4-FFF2-40B4-BE49-F238E27FC236}">
                <a16:creationId xmlns:a16="http://schemas.microsoft.com/office/drawing/2014/main" id="{7582E5F2-9D79-7253-D072-A2A475F2FDA3}"/>
              </a:ext>
            </a:extLst>
          </p:cNvPr>
          <p:cNvPicPr>
            <a:picLocks noChangeAspect="1"/>
          </p:cNvPicPr>
          <p:nvPr/>
        </p:nvPicPr>
        <p:blipFill>
          <a:blip r:embed="rId2"/>
          <a:stretch>
            <a:fillRect/>
          </a:stretch>
        </p:blipFill>
        <p:spPr>
          <a:xfrm>
            <a:off x="7040880" y="1435608"/>
            <a:ext cx="1487115" cy="2354072"/>
          </a:xfrm>
          <a:prstGeom prst="rect">
            <a:avLst/>
          </a:prstGeom>
        </p:spPr>
      </p:pic>
      <p:pic>
        <p:nvPicPr>
          <p:cNvPr id="8" name="图片 7">
            <a:extLst>
              <a:ext uri="{FF2B5EF4-FFF2-40B4-BE49-F238E27FC236}">
                <a16:creationId xmlns:a16="http://schemas.microsoft.com/office/drawing/2014/main" id="{D50C93C7-31F6-483C-D7D2-63812697F95E}"/>
              </a:ext>
            </a:extLst>
          </p:cNvPr>
          <p:cNvPicPr>
            <a:picLocks noChangeAspect="1"/>
          </p:cNvPicPr>
          <p:nvPr/>
        </p:nvPicPr>
        <p:blipFill>
          <a:blip r:embed="rId3"/>
          <a:stretch>
            <a:fillRect/>
          </a:stretch>
        </p:blipFill>
        <p:spPr>
          <a:xfrm>
            <a:off x="9831063" y="1435608"/>
            <a:ext cx="1488133" cy="2354072"/>
          </a:xfrm>
          <a:prstGeom prst="rect">
            <a:avLst/>
          </a:prstGeom>
        </p:spPr>
      </p:pic>
      <p:pic>
        <p:nvPicPr>
          <p:cNvPr id="11" name="图片 10">
            <a:extLst>
              <a:ext uri="{FF2B5EF4-FFF2-40B4-BE49-F238E27FC236}">
                <a16:creationId xmlns:a16="http://schemas.microsoft.com/office/drawing/2014/main" id="{408AD18A-8854-5ECD-234C-8F6D06438EFD}"/>
              </a:ext>
            </a:extLst>
          </p:cNvPr>
          <p:cNvPicPr>
            <a:picLocks noChangeAspect="1"/>
          </p:cNvPicPr>
          <p:nvPr/>
        </p:nvPicPr>
        <p:blipFill>
          <a:blip r:embed="rId4"/>
          <a:stretch>
            <a:fillRect/>
          </a:stretch>
        </p:blipFill>
        <p:spPr>
          <a:xfrm>
            <a:off x="7040880" y="3966827"/>
            <a:ext cx="1487115" cy="2443117"/>
          </a:xfrm>
          <a:prstGeom prst="rect">
            <a:avLst/>
          </a:prstGeom>
        </p:spPr>
      </p:pic>
      <p:pic>
        <p:nvPicPr>
          <p:cNvPr id="13" name="图片 12">
            <a:extLst>
              <a:ext uri="{FF2B5EF4-FFF2-40B4-BE49-F238E27FC236}">
                <a16:creationId xmlns:a16="http://schemas.microsoft.com/office/drawing/2014/main" id="{5B9C48C2-F463-9F29-FD1B-A0F3569FBD25}"/>
              </a:ext>
            </a:extLst>
          </p:cNvPr>
          <p:cNvPicPr>
            <a:picLocks noChangeAspect="1"/>
          </p:cNvPicPr>
          <p:nvPr/>
        </p:nvPicPr>
        <p:blipFill>
          <a:blip r:embed="rId5"/>
          <a:stretch>
            <a:fillRect/>
          </a:stretch>
        </p:blipFill>
        <p:spPr>
          <a:xfrm>
            <a:off x="9831063" y="4004564"/>
            <a:ext cx="1487114" cy="2407707"/>
          </a:xfrm>
          <a:prstGeom prst="rect">
            <a:avLst/>
          </a:prstGeom>
        </p:spPr>
      </p:pic>
      <p:sp>
        <p:nvSpPr>
          <p:cNvPr id="14" name="文本框 13">
            <a:extLst>
              <a:ext uri="{FF2B5EF4-FFF2-40B4-BE49-F238E27FC236}">
                <a16:creationId xmlns:a16="http://schemas.microsoft.com/office/drawing/2014/main" id="{B952F31E-6682-9DCE-67EB-880272344D8A}"/>
              </a:ext>
            </a:extLst>
          </p:cNvPr>
          <p:cNvSpPr txBox="1"/>
          <p:nvPr/>
        </p:nvSpPr>
        <p:spPr>
          <a:xfrm>
            <a:off x="6207760" y="2733040"/>
            <a:ext cx="301686" cy="369332"/>
          </a:xfrm>
          <a:prstGeom prst="rect">
            <a:avLst/>
          </a:prstGeom>
          <a:noFill/>
        </p:spPr>
        <p:txBody>
          <a:bodyPr wrap="none" rtlCol="0">
            <a:spAutoFit/>
          </a:bodyPr>
          <a:lstStyle/>
          <a:p>
            <a:r>
              <a:rPr lang="en-US" altLang="zh-CN" dirty="0"/>
              <a:t>a</a:t>
            </a:r>
            <a:endParaRPr lang="zh-CN" altLang="en-US" dirty="0"/>
          </a:p>
        </p:txBody>
      </p:sp>
      <p:sp>
        <p:nvSpPr>
          <p:cNvPr id="15" name="文本框 14">
            <a:extLst>
              <a:ext uri="{FF2B5EF4-FFF2-40B4-BE49-F238E27FC236}">
                <a16:creationId xmlns:a16="http://schemas.microsoft.com/office/drawing/2014/main" id="{58972FCC-32FB-AD86-4502-76651F7FB3A0}"/>
              </a:ext>
            </a:extLst>
          </p:cNvPr>
          <p:cNvSpPr txBox="1"/>
          <p:nvPr/>
        </p:nvSpPr>
        <p:spPr>
          <a:xfrm>
            <a:off x="9059429" y="2733040"/>
            <a:ext cx="320922" cy="369332"/>
          </a:xfrm>
          <a:prstGeom prst="rect">
            <a:avLst/>
          </a:prstGeom>
          <a:noFill/>
        </p:spPr>
        <p:txBody>
          <a:bodyPr wrap="none" rtlCol="0">
            <a:spAutoFit/>
          </a:bodyPr>
          <a:lstStyle/>
          <a:p>
            <a:r>
              <a:rPr lang="en-US" altLang="zh-CN" dirty="0"/>
              <a:t>b</a:t>
            </a:r>
            <a:endParaRPr lang="zh-CN" altLang="en-US" dirty="0"/>
          </a:p>
        </p:txBody>
      </p:sp>
      <p:sp>
        <p:nvSpPr>
          <p:cNvPr id="16" name="文本框 15">
            <a:extLst>
              <a:ext uri="{FF2B5EF4-FFF2-40B4-BE49-F238E27FC236}">
                <a16:creationId xmlns:a16="http://schemas.microsoft.com/office/drawing/2014/main" id="{FA8D1B1F-20E0-73C8-38C3-6628E8481A31}"/>
              </a:ext>
            </a:extLst>
          </p:cNvPr>
          <p:cNvSpPr txBox="1"/>
          <p:nvPr/>
        </p:nvSpPr>
        <p:spPr>
          <a:xfrm>
            <a:off x="6207760" y="5208417"/>
            <a:ext cx="292068" cy="369332"/>
          </a:xfrm>
          <a:prstGeom prst="rect">
            <a:avLst/>
          </a:prstGeom>
          <a:noFill/>
        </p:spPr>
        <p:txBody>
          <a:bodyPr wrap="none" rtlCol="0">
            <a:spAutoFit/>
          </a:bodyPr>
          <a:lstStyle/>
          <a:p>
            <a:r>
              <a:rPr lang="en-US" altLang="zh-CN" dirty="0"/>
              <a:t>c</a:t>
            </a:r>
            <a:endParaRPr lang="zh-CN" altLang="en-US" dirty="0"/>
          </a:p>
        </p:txBody>
      </p:sp>
      <p:sp>
        <p:nvSpPr>
          <p:cNvPr id="17" name="文本框 16">
            <a:extLst>
              <a:ext uri="{FF2B5EF4-FFF2-40B4-BE49-F238E27FC236}">
                <a16:creationId xmlns:a16="http://schemas.microsoft.com/office/drawing/2014/main" id="{5C6CEDDF-4184-DA8B-9A44-776F29819B16}"/>
              </a:ext>
            </a:extLst>
          </p:cNvPr>
          <p:cNvSpPr txBox="1"/>
          <p:nvPr/>
        </p:nvSpPr>
        <p:spPr>
          <a:xfrm>
            <a:off x="9059429" y="5208417"/>
            <a:ext cx="320922" cy="369332"/>
          </a:xfrm>
          <a:prstGeom prst="rect">
            <a:avLst/>
          </a:prstGeom>
          <a:noFill/>
        </p:spPr>
        <p:txBody>
          <a:bodyPr wrap="none" rtlCol="0">
            <a:spAutoFit/>
          </a:bodyPr>
          <a:lstStyle/>
          <a:p>
            <a:r>
              <a:rPr lang="en-US" altLang="zh-CN" dirty="0"/>
              <a:t>d</a:t>
            </a:r>
            <a:endParaRPr lang="zh-CN" altLang="en-US" dirty="0"/>
          </a:p>
        </p:txBody>
      </p:sp>
    </p:spTree>
    <p:extLst>
      <p:ext uri="{BB962C8B-B14F-4D97-AF65-F5344CB8AC3E}">
        <p14:creationId xmlns:p14="http://schemas.microsoft.com/office/powerpoint/2010/main" val="311794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a:xfrm>
            <a:off x="521207" y="448056"/>
            <a:ext cx="7891273" cy="689864"/>
          </a:xfrm>
        </p:spPr>
        <p:txBody>
          <a:bodyPr>
            <a:normAutofit/>
          </a:bodyPr>
          <a:lstStyle/>
          <a:p>
            <a:r>
              <a:rPr lang="zh-CN" altLang="en-US" sz="2800" dirty="0"/>
              <a:t>分段线性变换函数</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fontScale="85000" lnSpcReduction="20000"/>
              </a:bodyPr>
              <a:lstStyle/>
              <a:p>
                <a:pPr marL="342900" indent="-342900">
                  <a:buFont typeface="Arial" panose="020B0604020202020204" pitchFamily="34" charset="0"/>
                  <a:buChar char="•"/>
                </a:pPr>
                <a:r>
                  <a:rPr lang="zh-CN" altLang="en-US" sz="2000" dirty="0"/>
                  <a:t>有没有办法通过函数变换，将对比度增强。（黑的地方更黑，白的地方更白，</a:t>
                </a:r>
                <a:r>
                  <a:rPr lang="zh-CN" altLang="en-US" sz="2000" dirty="0">
                    <a:solidFill>
                      <a:srgbClr val="FF0000"/>
                    </a:solidFill>
                  </a:rPr>
                  <a:t>中间部分需要拉伸，两端需要压缩</a:t>
                </a:r>
                <a:r>
                  <a:rPr lang="zh-CN" altLang="en-US" sz="2000" dirty="0"/>
                  <a:t>）</a:t>
                </a:r>
                <a:endParaRPr lang="en-US" altLang="zh-CN" sz="2000" dirty="0"/>
              </a:p>
              <a:p>
                <a:pPr marL="342900" indent="-342900">
                  <a:buFont typeface="Arial" panose="020B0604020202020204" pitchFamily="34" charset="0"/>
                  <a:buChar char="•"/>
                </a:pPr>
                <a:r>
                  <a:rPr lang="zh-CN" altLang="en-US" sz="2000" dirty="0"/>
                  <a:t>分段线性变换函数（对比度拉伸函数）</a:t>
                </a:r>
                <a:endParaRPr lang="en-US" altLang="zh-CN" sz="2000" dirty="0"/>
              </a:p>
              <a:p>
                <a:pPr marL="342900" indent="-342900">
                  <a:buFont typeface="Arial" panose="020B0604020202020204" pitchFamily="34" charset="0"/>
                  <a:buChar char="•"/>
                </a:pPr>
                <a:r>
                  <a:rPr lang="zh-CN" altLang="en-US" sz="2000" dirty="0"/>
                  <a:t>表达式：</a:t>
                </a:r>
                <a:endParaRPr lang="en-US" altLang="zh-CN" sz="2000" dirty="0"/>
              </a:p>
              <a:p>
                <a:pPr/>
                <a14:m>
                  <m:oMathPara xmlns:m="http://schemas.openxmlformats.org/officeDocument/2006/math">
                    <m:oMathParaPr>
                      <m:jc m:val="centerGroup"/>
                    </m:oMathParaPr>
                    <m:oMath xmlns:m="http://schemas.openxmlformats.org/officeDocument/2006/math">
                      <m:r>
                        <m:rPr>
                          <m:sty m:val="p"/>
                        </m:rPr>
                        <a:rPr lang="en-US" altLang="zh-CN" sz="2000" i="1" dirty="0" smtClean="0">
                          <a:latin typeface="Cambria Math" panose="02040503050406030204" pitchFamily="18" charset="0"/>
                        </a:rPr>
                        <m:t>O</m:t>
                      </m:r>
                      <m:d>
                        <m:dPr>
                          <m:ctrlPr>
                            <a:rPr lang="en-US" altLang="zh-CN" sz="2000" b="0" i="1" dirty="0" smtClean="0">
                              <a:latin typeface="Cambria Math" panose="02040503050406030204" pitchFamily="18" charset="0"/>
                            </a:rPr>
                          </m:ctrlPr>
                        </m:dPr>
                        <m:e>
                          <m:r>
                            <a:rPr lang="en-US" altLang="zh-CN" sz="2000" b="0" i="1" dirty="0" smtClean="0">
                              <a:latin typeface="Cambria Math" panose="02040503050406030204" pitchFamily="18" charset="0"/>
                            </a:rPr>
                            <m:t>𝑥</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𝑦</m:t>
                          </m:r>
                        </m:e>
                      </m:d>
                      <m:r>
                        <a:rPr lang="en-US" altLang="zh-CN" sz="2000" b="0" i="1" dirty="0" smtClean="0">
                          <a:latin typeface="Cambria Math" panose="02040503050406030204" pitchFamily="18" charset="0"/>
                        </a:rPr>
                        <m:t>=</m:t>
                      </m:r>
                      <m:d>
                        <m:dPr>
                          <m:begChr m:val="{"/>
                          <m:endChr m:val=""/>
                          <m:ctrlPr>
                            <a:rPr lang="en-US" altLang="zh-CN" sz="2000" b="0" i="1" dirty="0" smtClean="0">
                              <a:latin typeface="Cambria Math" panose="02040503050406030204" pitchFamily="18" charset="0"/>
                            </a:rPr>
                          </m:ctrlPr>
                        </m:dPr>
                        <m:e>
                          <m:eqArr>
                            <m:eqArrPr>
                              <m:ctrlPr>
                                <a:rPr lang="en-US" altLang="zh-CN" sz="2000" b="0" i="1" dirty="0" smtClean="0">
                                  <a:latin typeface="Cambria Math" panose="02040503050406030204" pitchFamily="18" charset="0"/>
                                </a:rPr>
                              </m:ctrlPr>
                            </m:eqArrPr>
                            <m:e>
                              <m:f>
                                <m:fPr>
                                  <m:ctrlPr>
                                    <a:rPr lang="en-US" altLang="zh-CN" sz="2000" b="0" i="1" dirty="0" smtClean="0">
                                      <a:latin typeface="Cambria Math" panose="02040503050406030204" pitchFamily="18" charset="0"/>
                                    </a:rPr>
                                  </m:ctrlPr>
                                </m:fPr>
                                <m:num>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𝑜</m:t>
                                      </m:r>
                                    </m:e>
                                    <m:sub>
                                      <m:r>
                                        <a:rPr lang="en-US" altLang="zh-CN" sz="2000" b="0" i="1" dirty="0" smtClean="0">
                                          <a:latin typeface="Cambria Math" panose="02040503050406030204" pitchFamily="18" charset="0"/>
                                        </a:rPr>
                                        <m:t>1</m:t>
                                      </m:r>
                                    </m:sub>
                                  </m:sSub>
                                </m:num>
                                <m:den>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𝑖</m:t>
                                      </m:r>
                                    </m:e>
                                    <m:sub>
                                      <m:r>
                                        <a:rPr lang="en-US" altLang="zh-CN" sz="2000" b="0" i="1" dirty="0" smtClean="0">
                                          <a:latin typeface="Cambria Math" panose="02040503050406030204" pitchFamily="18" charset="0"/>
                                        </a:rPr>
                                        <m:t>1</m:t>
                                      </m:r>
                                    </m:sub>
                                  </m:sSub>
                                </m:den>
                              </m:f>
                              <m:r>
                                <a:rPr lang="en-US" altLang="zh-CN" sz="2000" b="0" i="1" dirty="0" smtClean="0">
                                  <a:latin typeface="Cambria Math" panose="02040503050406030204" pitchFamily="18" charset="0"/>
                                </a:rPr>
                                <m:t>𝐼</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𝑥</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𝑦</m:t>
                              </m:r>
                              <m:r>
                                <a:rPr lang="en-US" altLang="zh-CN" sz="2000" b="0" i="1" dirty="0" smtClean="0">
                                  <a:latin typeface="Cambria Math" panose="02040503050406030204" pitchFamily="18" charset="0"/>
                                </a:rPr>
                                <m:t>)</m:t>
                              </m:r>
                            </m:e>
                            <m:e>
                              <m:f>
                                <m:fPr>
                                  <m:ctrlPr>
                                    <a:rPr lang="en-US" altLang="zh-CN" sz="2000" b="0" i="1" dirty="0" smtClean="0">
                                      <a:latin typeface="Cambria Math" panose="02040503050406030204" pitchFamily="18" charset="0"/>
                                    </a:rPr>
                                  </m:ctrlPr>
                                </m:fPr>
                                <m:num>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𝑜</m:t>
                                      </m:r>
                                    </m:e>
                                    <m:sub>
                                      <m:r>
                                        <a:rPr lang="en-US" altLang="zh-CN" sz="2000" b="0" i="1" dirty="0" smtClean="0">
                                          <a:latin typeface="Cambria Math" panose="02040503050406030204" pitchFamily="18" charset="0"/>
                                        </a:rPr>
                                        <m:t>2</m:t>
                                      </m:r>
                                    </m:sub>
                                  </m:sSub>
                                  <m:r>
                                    <a:rPr lang="en-US" altLang="zh-CN" sz="2000" b="0" i="1" dirty="0" smtClean="0">
                                      <a:latin typeface="Cambria Math" panose="02040503050406030204" pitchFamily="18" charset="0"/>
                                    </a:rPr>
                                    <m:t>−</m:t>
                                  </m:r>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𝑜</m:t>
                                      </m:r>
                                    </m:e>
                                    <m:sub>
                                      <m:r>
                                        <a:rPr lang="en-US" altLang="zh-CN" sz="2000" b="0" i="1" dirty="0" smtClean="0">
                                          <a:latin typeface="Cambria Math" panose="02040503050406030204" pitchFamily="18" charset="0"/>
                                        </a:rPr>
                                        <m:t>1</m:t>
                                      </m:r>
                                    </m:sub>
                                  </m:sSub>
                                </m:num>
                                <m:den>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𝑖</m:t>
                                      </m:r>
                                    </m:e>
                                    <m:sub>
                                      <m:r>
                                        <a:rPr lang="en-US" altLang="zh-CN" sz="2000" b="0" i="1" dirty="0" smtClean="0">
                                          <a:latin typeface="Cambria Math" panose="02040503050406030204" pitchFamily="18" charset="0"/>
                                        </a:rPr>
                                        <m:t>2</m:t>
                                      </m:r>
                                    </m:sub>
                                  </m:sSub>
                                  <m:r>
                                    <a:rPr lang="en-US" altLang="zh-CN" sz="2000" b="0" i="1" dirty="0" smtClean="0">
                                      <a:latin typeface="Cambria Math" panose="02040503050406030204" pitchFamily="18" charset="0"/>
                                    </a:rPr>
                                    <m:t>−</m:t>
                                  </m:r>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𝑖</m:t>
                                      </m:r>
                                    </m:e>
                                    <m:sub>
                                      <m:r>
                                        <a:rPr lang="en-US" altLang="zh-CN" sz="2000" b="0" i="1" dirty="0" smtClean="0">
                                          <a:latin typeface="Cambria Math" panose="02040503050406030204" pitchFamily="18" charset="0"/>
                                        </a:rPr>
                                        <m:t>1</m:t>
                                      </m:r>
                                    </m:sub>
                                  </m:sSub>
                                </m:den>
                              </m:f>
                              <m:r>
                                <a:rPr lang="en-US" altLang="zh-CN" sz="2000" b="0" i="1" dirty="0" smtClean="0">
                                  <a:latin typeface="Cambria Math" panose="02040503050406030204" pitchFamily="18" charset="0"/>
                                </a:rPr>
                                <m:t>𝐼</m:t>
                              </m:r>
                              <m:d>
                                <m:dPr>
                                  <m:ctrlPr>
                                    <a:rPr lang="en-US" altLang="zh-CN" sz="2000" b="0" i="1" dirty="0" smtClean="0">
                                      <a:latin typeface="Cambria Math" panose="02040503050406030204" pitchFamily="18" charset="0"/>
                                    </a:rPr>
                                  </m:ctrlPr>
                                </m:dPr>
                                <m:e>
                                  <m:r>
                                    <a:rPr lang="en-US" altLang="zh-CN" sz="2000" b="0" i="1" dirty="0" smtClean="0">
                                      <a:latin typeface="Cambria Math" panose="02040503050406030204" pitchFamily="18" charset="0"/>
                                    </a:rPr>
                                    <m:t>𝑥</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𝑦</m:t>
                                  </m:r>
                                </m:e>
                              </m:d>
                              <m:r>
                                <a:rPr lang="en-US" altLang="zh-CN" sz="2000" b="0" i="1" dirty="0" smtClean="0">
                                  <a:latin typeface="Cambria Math" panose="02040503050406030204" pitchFamily="18" charset="0"/>
                                </a:rPr>
                                <m:t>+</m:t>
                              </m:r>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𝑜</m:t>
                                  </m:r>
                                </m:e>
                                <m:sub>
                                  <m:r>
                                    <a:rPr lang="en-US" altLang="zh-CN" sz="2000" b="0" i="1" dirty="0" smtClean="0">
                                      <a:latin typeface="Cambria Math" panose="02040503050406030204" pitchFamily="18" charset="0"/>
                                    </a:rPr>
                                    <m:t>1</m:t>
                                  </m:r>
                                </m:sub>
                              </m:sSub>
                            </m:e>
                            <m:e>
                              <m:f>
                                <m:fPr>
                                  <m:ctrlPr>
                                    <a:rPr lang="en-US" altLang="zh-CN" sz="2000" b="0" i="1" dirty="0" smtClean="0">
                                      <a:latin typeface="Cambria Math" panose="02040503050406030204" pitchFamily="18" charset="0"/>
                                    </a:rPr>
                                  </m:ctrlPr>
                                </m:fPr>
                                <m:num>
                                  <m:r>
                                    <a:rPr lang="en-US" altLang="zh-CN" sz="2000" b="0" i="1" dirty="0" smtClean="0">
                                      <a:latin typeface="Cambria Math" panose="02040503050406030204" pitchFamily="18" charset="0"/>
                                    </a:rPr>
                                    <m:t>𝐿</m:t>
                                  </m:r>
                                  <m:r>
                                    <a:rPr lang="en-US" altLang="zh-CN" sz="2000" b="0" i="1" dirty="0" smtClean="0">
                                      <a:latin typeface="Cambria Math" panose="02040503050406030204" pitchFamily="18" charset="0"/>
                                    </a:rPr>
                                    <m:t>−1−</m:t>
                                  </m:r>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𝑜</m:t>
                                      </m:r>
                                    </m:e>
                                    <m:sub>
                                      <m:r>
                                        <a:rPr lang="en-US" altLang="zh-CN" sz="2000" b="0" i="1" dirty="0" smtClean="0">
                                          <a:latin typeface="Cambria Math" panose="02040503050406030204" pitchFamily="18" charset="0"/>
                                        </a:rPr>
                                        <m:t>2</m:t>
                                      </m:r>
                                    </m:sub>
                                  </m:sSub>
                                </m:num>
                                <m:den>
                                  <m:r>
                                    <a:rPr lang="en-US" altLang="zh-CN" sz="2000" b="0" i="1" dirty="0" smtClean="0">
                                      <a:latin typeface="Cambria Math" panose="02040503050406030204" pitchFamily="18" charset="0"/>
                                    </a:rPr>
                                    <m:t>𝐿</m:t>
                                  </m:r>
                                  <m:r>
                                    <a:rPr lang="en-US" altLang="zh-CN" sz="2000" b="0" i="1" dirty="0" smtClean="0">
                                      <a:latin typeface="Cambria Math" panose="02040503050406030204" pitchFamily="18" charset="0"/>
                                    </a:rPr>
                                    <m:t>−1−</m:t>
                                  </m:r>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𝑖</m:t>
                                      </m:r>
                                    </m:e>
                                    <m:sub>
                                      <m:r>
                                        <a:rPr lang="en-US" altLang="zh-CN" sz="2000" b="0" i="1" dirty="0" smtClean="0">
                                          <a:latin typeface="Cambria Math" panose="02040503050406030204" pitchFamily="18" charset="0"/>
                                        </a:rPr>
                                        <m:t>1</m:t>
                                      </m:r>
                                    </m:sub>
                                  </m:sSub>
                                </m:den>
                              </m:f>
                              <m:r>
                                <a:rPr lang="en-US" altLang="zh-CN" sz="2000" b="0" i="1" dirty="0" smtClean="0">
                                  <a:latin typeface="Cambria Math" panose="02040503050406030204" pitchFamily="18" charset="0"/>
                                </a:rPr>
                                <m:t>𝐼</m:t>
                              </m:r>
                              <m:d>
                                <m:dPr>
                                  <m:ctrlPr>
                                    <a:rPr lang="en-US" altLang="zh-CN" sz="2000" b="0" i="1" dirty="0" smtClean="0">
                                      <a:latin typeface="Cambria Math" panose="02040503050406030204" pitchFamily="18" charset="0"/>
                                    </a:rPr>
                                  </m:ctrlPr>
                                </m:dPr>
                                <m:e>
                                  <m:r>
                                    <a:rPr lang="en-US" altLang="zh-CN" sz="2000" b="0" i="1" dirty="0" smtClean="0">
                                      <a:latin typeface="Cambria Math" panose="02040503050406030204" pitchFamily="18" charset="0"/>
                                    </a:rPr>
                                    <m:t>𝑥</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𝑦</m:t>
                                  </m:r>
                                </m:e>
                              </m:d>
                              <m:r>
                                <a:rPr lang="en-US" altLang="zh-CN" sz="2000" b="0" i="1" dirty="0" smtClean="0">
                                  <a:latin typeface="Cambria Math" panose="02040503050406030204" pitchFamily="18" charset="0"/>
                                </a:rPr>
                                <m:t>+</m:t>
                              </m:r>
                              <m:sSub>
                                <m:sSubPr>
                                  <m:ctrlPr>
                                    <a:rPr lang="en-US" altLang="zh-CN" sz="2000" b="0" i="1" dirty="0" smtClean="0">
                                      <a:latin typeface="Cambria Math" panose="02040503050406030204" pitchFamily="18" charset="0"/>
                                    </a:rPr>
                                  </m:ctrlPr>
                                </m:sSubPr>
                                <m:e>
                                  <m:r>
                                    <a:rPr lang="en-US" altLang="zh-CN" sz="2000" b="0" i="1" dirty="0" smtClean="0">
                                      <a:latin typeface="Cambria Math" panose="02040503050406030204" pitchFamily="18" charset="0"/>
                                    </a:rPr>
                                    <m:t>𝑜</m:t>
                                  </m:r>
                                </m:e>
                                <m:sub>
                                  <m:r>
                                    <a:rPr lang="en-US" altLang="zh-CN" sz="2000" b="0" i="1" dirty="0" smtClean="0">
                                      <a:latin typeface="Cambria Math" panose="02040503050406030204" pitchFamily="18" charset="0"/>
                                    </a:rPr>
                                    <m:t>2</m:t>
                                  </m:r>
                                </m:sub>
                              </m:sSub>
                            </m:e>
                          </m:eqArr>
                        </m:e>
                      </m:d>
                    </m:oMath>
                  </m:oMathPara>
                </a14:m>
                <a:endParaRPr lang="en-US" altLang="zh-CN" sz="2000" dirty="0"/>
              </a:p>
              <a:p>
                <a:pPr marL="342900" indent="-342900">
                  <a:buFont typeface="Arial" panose="020B0604020202020204" pitchFamily="34" charset="0"/>
                  <a:buChar char="•"/>
                </a:pPr>
                <a:endParaRPr lang="en-US" altLang="zh-CN" sz="200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556"/>
                </a:stretch>
              </a:blipFill>
            </p:spPr>
            <p:txBody>
              <a:bodyPr/>
              <a:lstStyle/>
              <a:p>
                <a:r>
                  <a:rPr lang="zh-CN" altLang="en-US">
                    <a:noFill/>
                  </a:rPr>
                  <a:t> </a:t>
                </a:r>
              </a:p>
            </p:txBody>
          </p:sp>
        </mc:Fallback>
      </mc:AlternateContent>
      <p:pic>
        <p:nvPicPr>
          <p:cNvPr id="8" name="图片 7">
            <a:extLst>
              <a:ext uri="{FF2B5EF4-FFF2-40B4-BE49-F238E27FC236}">
                <a16:creationId xmlns:a16="http://schemas.microsoft.com/office/drawing/2014/main" id="{CC4FCA40-C2B6-EB52-FC53-0DFE6075B411}"/>
              </a:ext>
            </a:extLst>
          </p:cNvPr>
          <p:cNvPicPr>
            <a:picLocks noChangeAspect="1"/>
          </p:cNvPicPr>
          <p:nvPr/>
        </p:nvPicPr>
        <p:blipFill>
          <a:blip r:embed="rId3"/>
          <a:stretch>
            <a:fillRect/>
          </a:stretch>
        </p:blipFill>
        <p:spPr>
          <a:xfrm>
            <a:off x="5230654" y="1435608"/>
            <a:ext cx="6363652" cy="2613264"/>
          </a:xfrm>
          <a:prstGeom prst="rect">
            <a:avLst/>
          </a:prstGeom>
        </p:spPr>
      </p:pic>
    </p:spTree>
    <p:extLst>
      <p:ext uri="{BB962C8B-B14F-4D97-AF65-F5344CB8AC3E}">
        <p14:creationId xmlns:p14="http://schemas.microsoft.com/office/powerpoint/2010/main" val="4265345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直方图均衡化（</a:t>
            </a:r>
            <a:r>
              <a:rPr lang="en-US" altLang="zh-CN" dirty="0"/>
              <a:t>Histogram equalization</a:t>
            </a:r>
            <a:r>
              <a:rPr lang="zh-CN" altLang="en-US" dirty="0"/>
              <a:t>）</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fontScale="85000" lnSpcReduction="20000"/>
              </a:bodyPr>
              <a:lstStyle/>
              <a:p>
                <a:pPr marL="342900" indent="-342900">
                  <a:buFont typeface="Arial" panose="020B0604020202020204" pitchFamily="34" charset="0"/>
                  <a:buChar char="•"/>
                </a:pPr>
                <a:r>
                  <a:rPr lang="zh-CN" altLang="en-US" sz="2000" dirty="0"/>
                  <a:t>直方图均衡化是一种</a:t>
                </a:r>
                <a:r>
                  <a:rPr lang="zh-CN" altLang="en-US" sz="2000" dirty="0">
                    <a:solidFill>
                      <a:srgbClr val="FF0000"/>
                    </a:solidFill>
                  </a:rPr>
                  <a:t>非线性</a:t>
                </a:r>
                <a:r>
                  <a:rPr lang="zh-CN" altLang="en-US" sz="2000" dirty="0"/>
                  <a:t>的灰度变换技术用来增强图像对比度的。</a:t>
                </a:r>
                <a:endParaRPr lang="en-US" altLang="zh-CN" sz="2000" dirty="0"/>
              </a:p>
              <a:p>
                <a:pPr marL="342900" indent="-342900">
                  <a:buFont typeface="Arial" panose="020B0604020202020204" pitchFamily="34" charset="0"/>
                  <a:buChar char="•"/>
                </a:pPr>
                <a:r>
                  <a:rPr lang="zh-CN" altLang="en-US" sz="2000" dirty="0"/>
                  <a:t>目标是找到一个灰度变换函数，让变换后的直方图尽可能展平，也就是尽可能达到处处“相等”的状态。</a:t>
                </a:r>
                <a:endParaRPr lang="en-US" altLang="zh-CN" sz="2000" dirty="0"/>
              </a:p>
              <a:p>
                <a:pPr marL="342900" indent="-342900">
                  <a:buFont typeface="Arial" panose="020B0604020202020204" pitchFamily="34" charset="0"/>
                  <a:buChar char="•"/>
                </a:pPr>
                <a:r>
                  <a:rPr lang="zh-CN" altLang="en-US" sz="2000" dirty="0"/>
                  <a:t>根据</a:t>
                </a:r>
                <a:r>
                  <a:rPr lang="zh-CN" altLang="en-US" sz="2000" dirty="0">
                    <a:highlight>
                      <a:srgbClr val="F8CFB6"/>
                    </a:highlight>
                  </a:rPr>
                  <a:t>信息熵</a:t>
                </a:r>
                <a:r>
                  <a:rPr lang="zh-CN" altLang="en-US" sz="2000" dirty="0"/>
                  <a:t>定理：</a:t>
                </a:r>
                <a:endParaRPr lang="en-US" altLang="zh-CN" sz="2000" dirty="0"/>
              </a:p>
              <a:p>
                <a:pPr lvl="1" indent="0">
                  <a:buNone/>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𝐻</m:t>
                      </m:r>
                      <m:d>
                        <m:dPr>
                          <m:ctrlPr>
                            <a:rPr lang="en-US" altLang="zh-CN" sz="2000" b="0" i="1" smtClean="0">
                              <a:latin typeface="Cambria Math" panose="02040503050406030204" pitchFamily="18" charset="0"/>
                            </a:rPr>
                          </m:ctrlPr>
                        </m:dPr>
                        <m:e>
                          <m:r>
                            <m:rPr>
                              <m:sty m:val="p"/>
                            </m:rPr>
                            <a:rPr lang="en-US" altLang="zh-CN" sz="2000" i="1">
                              <a:latin typeface="Cambria Math" panose="02040503050406030204" pitchFamily="18" charset="0"/>
                            </a:rPr>
                            <m:t>x</m:t>
                          </m:r>
                        </m:e>
                      </m:d>
                      <m:r>
                        <a:rPr lang="en-US" altLang="zh-CN" sz="2000" b="0" i="1" smtClean="0">
                          <a:latin typeface="Cambria Math" panose="02040503050406030204" pitchFamily="18" charset="0"/>
                        </a:rPr>
                        <m:t>=−</m:t>
                      </m:r>
                      <m:nary>
                        <m:naryPr>
                          <m:chr m:val="∑"/>
                          <m:ctrlPr>
                            <a:rPr lang="en-US" altLang="zh-CN" sz="2000" b="0" i="1" smtClean="0">
                              <a:latin typeface="Cambria Math" panose="02040503050406030204" pitchFamily="18" charset="0"/>
                            </a:rPr>
                          </m:ctrlPr>
                        </m:naryPr>
                        <m:sub>
                          <m:r>
                            <m:rPr>
                              <m:brk m:alnAt="23"/>
                            </m:rP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m:t>
                          </m:r>
                          <m:r>
                            <m:rPr>
                              <m:brk m:alnAt="23"/>
                            </m:rPr>
                            <a:rPr lang="en-US" altLang="zh-CN" sz="2000" b="0" i="1" smtClean="0">
                              <a:latin typeface="Cambria Math" panose="02040503050406030204" pitchFamily="18" charset="0"/>
                            </a:rPr>
                            <m:t>1</m:t>
                          </m:r>
                        </m:sub>
                        <m:sup>
                          <m:r>
                            <a:rPr lang="en-US" altLang="zh-CN" sz="2000" b="0" i="1" smtClean="0">
                              <a:latin typeface="Cambria Math" panose="02040503050406030204" pitchFamily="18" charset="0"/>
                            </a:rPr>
                            <m:t>𝑛</m:t>
                          </m:r>
                        </m:sup>
                        <m:e>
                          <m:r>
                            <a:rPr lang="en-US" altLang="zh-CN" sz="2000" b="0" i="1" smtClean="0">
                              <a:latin typeface="Cambria Math" panose="02040503050406030204" pitchFamily="18" charset="0"/>
                            </a:rPr>
                            <m:t>𝑝</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r>
                            <a:rPr lang="en-US" altLang="zh-CN" sz="2000" b="0" i="1" smtClean="0">
                              <a:latin typeface="Cambria Math" panose="02040503050406030204" pitchFamily="18" charset="0"/>
                            </a:rPr>
                            <m:t>𝑙𝑜𝑔𝑝</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e>
                          </m:d>
                        </m:e>
                      </m:nary>
                    </m:oMath>
                  </m:oMathPara>
                </a14:m>
                <a:endParaRPr lang="en-US" altLang="zh-CN" sz="2000" b="0" dirty="0"/>
              </a:p>
              <a:p>
                <a:pPr lvl="1" indent="0">
                  <a:buNone/>
                </a:pPr>
                <a:r>
                  <a:rPr lang="zh-CN" altLang="en-US" sz="2000" b="0" dirty="0">
                    <a:solidFill>
                      <a:srgbClr val="FF0000"/>
                    </a:solidFill>
                  </a:rPr>
                  <a:t>当随机变量</a:t>
                </a:r>
                <a14:m>
                  <m:oMath xmlns:m="http://schemas.openxmlformats.org/officeDocument/2006/math">
                    <m:r>
                      <m:rPr>
                        <m:sty m:val="p"/>
                      </m:rPr>
                      <a:rPr lang="en-US" altLang="zh-CN" sz="2000" i="1" dirty="0">
                        <a:solidFill>
                          <a:srgbClr val="FF0000"/>
                        </a:solidFill>
                        <a:latin typeface="Cambria Math" panose="02040503050406030204" pitchFamily="18" charset="0"/>
                      </a:rPr>
                      <m:t>X</m:t>
                    </m:r>
                  </m:oMath>
                </a14:m>
                <a:r>
                  <a:rPr lang="zh-CN" altLang="en-US" sz="2000" b="0" dirty="0">
                    <a:solidFill>
                      <a:srgbClr val="FF0000"/>
                    </a:solidFill>
                  </a:rPr>
                  <a:t>服从均匀分布时，信息熵最大</a:t>
                </a:r>
                <a:r>
                  <a:rPr lang="zh-CN" altLang="en-US" sz="2000" b="0" dirty="0"/>
                  <a:t>。</a:t>
                </a:r>
                <a:endParaRPr lang="en-US" altLang="zh-CN" sz="2000" b="0" dirty="0"/>
              </a:p>
              <a:p>
                <a:pPr lvl="1" indent="0">
                  <a:buNone/>
                </a:pPr>
                <a:endParaRPr lang="en-US" altLang="zh-CN" sz="2000" dirty="0"/>
              </a:p>
              <a:p>
                <a:pPr lvl="1" indent="0">
                  <a:buNone/>
                </a:pPr>
                <a:endParaRPr lang="en-US" altLang="zh-CN" sz="200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556"/>
                </a:stretch>
              </a:blipFill>
            </p:spPr>
            <p:txBody>
              <a:bodyPr/>
              <a:lstStyle/>
              <a:p>
                <a:r>
                  <a:rPr lang="zh-CN" altLang="en-US">
                    <a:noFill/>
                  </a:rPr>
                  <a:t> </a:t>
                </a:r>
              </a:p>
            </p:txBody>
          </p:sp>
        </mc:Fallback>
      </mc:AlternateContent>
      <p:pic>
        <p:nvPicPr>
          <p:cNvPr id="6" name="图片 5">
            <a:extLst>
              <a:ext uri="{FF2B5EF4-FFF2-40B4-BE49-F238E27FC236}">
                <a16:creationId xmlns:a16="http://schemas.microsoft.com/office/drawing/2014/main" id="{E0EC243D-841E-9355-0CDE-E52FBABBB962}"/>
              </a:ext>
            </a:extLst>
          </p:cNvPr>
          <p:cNvPicPr>
            <a:picLocks noChangeAspect="1"/>
          </p:cNvPicPr>
          <p:nvPr/>
        </p:nvPicPr>
        <p:blipFill>
          <a:blip r:embed="rId3"/>
          <a:stretch>
            <a:fillRect/>
          </a:stretch>
        </p:blipFill>
        <p:spPr>
          <a:xfrm>
            <a:off x="6096000" y="1570144"/>
            <a:ext cx="5366246" cy="1746978"/>
          </a:xfrm>
          <a:prstGeom prst="rect">
            <a:avLst/>
          </a:prstGeom>
        </p:spPr>
      </p:pic>
      <p:pic>
        <p:nvPicPr>
          <p:cNvPr id="5122" name="Picture 2" descr="preview">
            <a:extLst>
              <a:ext uri="{FF2B5EF4-FFF2-40B4-BE49-F238E27FC236}">
                <a16:creationId xmlns:a16="http://schemas.microsoft.com/office/drawing/2014/main" id="{20B79313-4E99-163E-FB31-C5413B1F64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3963924"/>
            <a:ext cx="4762500" cy="148590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2041CC2B-183C-3105-7D4D-D459FBFDB426}"/>
              </a:ext>
            </a:extLst>
          </p:cNvPr>
          <p:cNvSpPr txBox="1"/>
          <p:nvPr/>
        </p:nvSpPr>
        <p:spPr>
          <a:xfrm>
            <a:off x="7284722" y="5449824"/>
            <a:ext cx="2072638" cy="382016"/>
          </a:xfrm>
          <a:prstGeom prst="rect">
            <a:avLst/>
          </a:prstGeom>
          <a:noFill/>
        </p:spPr>
        <p:txBody>
          <a:bodyPr wrap="square">
            <a:spAutoFit/>
          </a:bodyPr>
          <a:lstStyle/>
          <a:p>
            <a:r>
              <a:rPr lang="zh-CN" altLang="en-US" dirty="0"/>
              <a:t>Claude Shannon</a:t>
            </a:r>
          </a:p>
        </p:txBody>
      </p:sp>
    </p:spTree>
    <p:extLst>
      <p:ext uri="{BB962C8B-B14F-4D97-AF65-F5344CB8AC3E}">
        <p14:creationId xmlns:p14="http://schemas.microsoft.com/office/powerpoint/2010/main" val="35136367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normAutofit/>
          </a:bodyPr>
          <a:lstStyle/>
          <a:p>
            <a:r>
              <a:rPr lang="zh-CN" altLang="en-US" dirty="0"/>
              <a:t>直方图均衡化推导</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fontScale="85000" lnSpcReduction="20000"/>
              </a:bodyPr>
              <a:lstStyle/>
              <a:p>
                <a:pPr marL="342900" indent="-342900">
                  <a:buFont typeface="Arial" panose="020B0604020202020204" pitchFamily="34" charset="0"/>
                  <a:buChar char="•"/>
                </a:pPr>
                <a:r>
                  <a:rPr lang="zh-CN" altLang="en-US" sz="2000" dirty="0"/>
                  <a:t>简化模型为连续型概率密度函数</a:t>
                </a:r>
                <a:endParaRPr lang="en-US" altLang="zh-CN" sz="2000" dirty="0"/>
              </a:p>
              <a:p>
                <a:pPr marL="342900" indent="-342900">
                  <a:buFont typeface="Arial" panose="020B0604020202020204" pitchFamily="34" charset="0"/>
                  <a:buChar char="•"/>
                </a:pPr>
                <a:r>
                  <a:rPr lang="zh-CN" altLang="en-US" sz="2000" dirty="0">
                    <a:solidFill>
                      <a:srgbClr val="FF0000"/>
                    </a:solidFill>
                  </a:rPr>
                  <a:t>显然变换前后的累积分布函数相等</a:t>
                </a:r>
                <a:r>
                  <a:rPr lang="zh-CN" altLang="en-US" sz="2000" dirty="0"/>
                  <a:t>，得：</a:t>
                </a:r>
                <a:endParaRPr lang="en-US" altLang="zh-CN" sz="2000" dirty="0"/>
              </a:p>
              <a:p>
                <a:pPr lvl="1" indent="0">
                  <a:buNone/>
                </a:pPr>
                <a14:m>
                  <m:oMathPara xmlns:m="http://schemas.openxmlformats.org/officeDocument/2006/math">
                    <m:oMathParaPr>
                      <m:jc m:val="centerGroup"/>
                    </m:oMathParaPr>
                    <m:oMath xmlns:m="http://schemas.openxmlformats.org/officeDocument/2006/math">
                      <m:nary>
                        <m:naryPr>
                          <m:limLoc m:val="undOvr"/>
                          <m:ctrlPr>
                            <a:rPr lang="en-US" altLang="zh-CN" sz="2000" i="1" smtClean="0">
                              <a:latin typeface="Cambria Math" panose="02040503050406030204" pitchFamily="18" charset="0"/>
                            </a:rPr>
                          </m:ctrlPr>
                        </m:naryPr>
                        <m:sub>
                          <m:r>
                            <m:rPr>
                              <m:brk m:alnAt="24"/>
                            </m:rPr>
                            <a:rPr lang="en-US" altLang="zh-CN" sz="2000" b="0" i="1" smtClean="0">
                              <a:latin typeface="Cambria Math" panose="02040503050406030204" pitchFamily="18" charset="0"/>
                            </a:rPr>
                            <m:t>0</m:t>
                          </m:r>
                        </m:sub>
                        <m:sup>
                          <m:r>
                            <m:rPr>
                              <m:sty m:val="p"/>
                            </m:rPr>
                            <a:rPr lang="en-US" altLang="zh-CN" sz="2000" i="1">
                              <a:latin typeface="Cambria Math" panose="02040503050406030204" pitchFamily="18" charset="0"/>
                            </a:rPr>
                            <m:t>x</m:t>
                          </m:r>
                        </m:sup>
                        <m:e>
                          <m:r>
                            <a:rPr lang="en-US" altLang="zh-CN" sz="2000" b="0" i="1" smtClean="0">
                              <a:latin typeface="Cambria Math" panose="02040503050406030204" pitchFamily="18" charset="0"/>
                            </a:rPr>
                            <m:t>𝑝𝑑𝑓</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𝑖</m:t>
                              </m:r>
                            </m:e>
                          </m:d>
                          <m:r>
                            <a:rPr lang="en-US" altLang="zh-CN" sz="2000" b="0" i="1" smtClean="0">
                              <a:latin typeface="Cambria Math" panose="02040503050406030204" pitchFamily="18" charset="0"/>
                            </a:rPr>
                            <m:t>𝑑𝑖</m:t>
                          </m:r>
                          <m:r>
                            <a:rPr lang="en-US" altLang="zh-CN" sz="2000" b="0" i="1" smtClean="0">
                              <a:latin typeface="Cambria Math" panose="02040503050406030204" pitchFamily="18" charset="0"/>
                            </a:rPr>
                            <m:t>=</m:t>
                          </m:r>
                          <m:nary>
                            <m:naryPr>
                              <m:limLoc m:val="undOvr"/>
                              <m:ctrlPr>
                                <a:rPr lang="en-US" altLang="zh-CN" sz="2000" b="0" i="1" smtClean="0">
                                  <a:latin typeface="Cambria Math" panose="02040503050406030204" pitchFamily="18" charset="0"/>
                                </a:rPr>
                              </m:ctrlPr>
                            </m:naryPr>
                            <m:sub>
                              <m:r>
                                <m:rPr>
                                  <m:brk m:alnAt="24"/>
                                </m:rPr>
                                <a:rPr lang="en-US" altLang="zh-CN" sz="2000" b="0" i="1" smtClean="0">
                                  <a:latin typeface="Cambria Math" panose="02040503050406030204" pitchFamily="18" charset="0"/>
                                </a:rPr>
                                <m:t>0</m:t>
                              </m:r>
                            </m:sub>
                            <m:sup>
                              <m:r>
                                <a:rPr lang="en-US" altLang="zh-CN" sz="2000" b="0" i="1" smtClean="0">
                                  <a:latin typeface="Cambria Math" panose="02040503050406030204" pitchFamily="18" charset="0"/>
                                </a:rPr>
                                <m:t>𝑦</m:t>
                              </m:r>
                            </m:sup>
                            <m:e>
                              <m:r>
                                <a:rPr lang="en-US" altLang="zh-CN" sz="2000" b="0" i="1" smtClean="0">
                                  <a:latin typeface="Cambria Math" panose="02040503050406030204" pitchFamily="18" charset="0"/>
                                </a:rPr>
                                <m:t>𝑝𝑑𝑓</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𝑜</m:t>
                                  </m:r>
                                </m:e>
                              </m:d>
                              <m:r>
                                <a:rPr lang="en-US" altLang="zh-CN" sz="2000" b="0" i="1" smtClean="0">
                                  <a:latin typeface="Cambria Math" panose="02040503050406030204" pitchFamily="18" charset="0"/>
                                </a:rPr>
                                <m:t>𝑑𝑜</m:t>
                              </m:r>
                            </m:e>
                          </m:nary>
                          <m:r>
                            <a:rPr lang="en-US" altLang="zh-CN" sz="2000" b="0" i="1" smtClean="0">
                              <a:latin typeface="Cambria Math" panose="02040503050406030204" pitchFamily="18" charset="0"/>
                            </a:rPr>
                            <m:t>=</m:t>
                          </m:r>
                          <m:f>
                            <m:fPr>
                              <m:ctrlPr>
                                <a:rPr lang="en-US" altLang="zh-CN" sz="2000" b="0" i="1" smtClean="0">
                                  <a:latin typeface="Cambria Math" panose="02040503050406030204" pitchFamily="18" charset="0"/>
                                </a:rPr>
                              </m:ctrlPr>
                            </m:fPr>
                            <m:num>
                              <m:r>
                                <a:rPr lang="en-US" altLang="zh-CN" sz="2000" b="0" i="1" smtClean="0">
                                  <a:latin typeface="Cambria Math" panose="02040503050406030204" pitchFamily="18" charset="0"/>
                                </a:rPr>
                                <m:t>1</m:t>
                              </m:r>
                            </m:num>
                            <m:den>
                              <m:r>
                                <a:rPr lang="en-US" altLang="zh-CN" sz="2000" b="0" i="1" smtClean="0">
                                  <a:latin typeface="Cambria Math" panose="02040503050406030204" pitchFamily="18" charset="0"/>
                                </a:rPr>
                                <m:t>𝑁</m:t>
                              </m:r>
                            </m:den>
                          </m:f>
                          <m:r>
                            <a:rPr lang="en-US" altLang="zh-CN" sz="2000" b="0" i="1" smtClean="0">
                              <a:latin typeface="Cambria Math" panose="02040503050406030204" pitchFamily="18" charset="0"/>
                            </a:rPr>
                            <m:t>𝑦</m:t>
                          </m:r>
                        </m:e>
                      </m:nary>
                      <m:r>
                        <a:rPr lang="zh-CN" altLang="en-US" sz="2000" i="1">
                          <a:latin typeface="Cambria Math" panose="02040503050406030204" pitchFamily="18" charset="0"/>
                        </a:rPr>
                        <m:t>。</m:t>
                      </m:r>
                    </m:oMath>
                  </m:oMathPara>
                </a14:m>
                <a:endParaRPr lang="en-US" altLang="zh-CN" sz="2000" dirty="0"/>
              </a:p>
              <a:p>
                <a:pPr marL="342900" indent="-342900">
                  <a:buFont typeface="Arial" panose="020B0604020202020204" pitchFamily="34" charset="0"/>
                  <a:buChar char="•"/>
                </a:pPr>
                <a14:m>
                  <m:oMath xmlns:m="http://schemas.openxmlformats.org/officeDocument/2006/math">
                    <m:r>
                      <m:rPr>
                        <m:sty m:val="p"/>
                      </m:rPr>
                      <a:rPr lang="en-US" altLang="zh-CN" sz="2000" b="0" i="0" smtClean="0">
                        <a:latin typeface="Cambria Math" panose="02040503050406030204" pitchFamily="18" charset="0"/>
                      </a:rPr>
                      <m:t>N</m:t>
                    </m:r>
                  </m:oMath>
                </a14:m>
                <a:r>
                  <a:rPr lang="zh-CN" altLang="en-US" sz="2000" dirty="0"/>
                  <a:t>为灰度级别。</a:t>
                </a:r>
                <a:endParaRPr lang="en-US" altLang="zh-CN" sz="2000" dirty="0"/>
              </a:p>
              <a:p>
                <a:r>
                  <a:rPr lang="zh-CN" altLang="en-US" sz="2000" dirty="0"/>
                  <a:t>简化下：</a:t>
                </a:r>
                <a:endParaRPr lang="en-US" altLang="zh-CN" sz="2000" dirty="0"/>
              </a:p>
              <a:p>
                <a:pPr/>
                <a14:m>
                  <m:oMathPara xmlns:m="http://schemas.openxmlformats.org/officeDocument/2006/math">
                    <m:oMathParaPr>
                      <m:jc m:val="centerGroup"/>
                    </m:oMathParaPr>
                    <m:oMath xmlns:m="http://schemas.openxmlformats.org/officeDocument/2006/math">
                      <m:r>
                        <m:rPr>
                          <m:sty m:val="p"/>
                        </m:rPr>
                        <a:rPr lang="en-US" altLang="zh-CN" sz="2000" i="1" dirty="0">
                          <a:latin typeface="Cambria Math" panose="02040503050406030204" pitchFamily="18" charset="0"/>
                        </a:rPr>
                        <m:t>y</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𝑁</m:t>
                      </m:r>
                      <m:nary>
                        <m:naryPr>
                          <m:limLoc m:val="undOvr"/>
                          <m:ctrlPr>
                            <a:rPr lang="en-US" altLang="zh-CN" sz="2000" b="0" i="1" dirty="0" smtClean="0">
                              <a:latin typeface="Cambria Math" panose="02040503050406030204" pitchFamily="18" charset="0"/>
                            </a:rPr>
                          </m:ctrlPr>
                        </m:naryPr>
                        <m:sub>
                          <m:r>
                            <m:rPr>
                              <m:brk m:alnAt="24"/>
                            </m:rPr>
                            <a:rPr lang="en-US" altLang="zh-CN" sz="2000" b="0" i="1" dirty="0" smtClean="0">
                              <a:latin typeface="Cambria Math" panose="02040503050406030204" pitchFamily="18" charset="0"/>
                            </a:rPr>
                            <m:t>0</m:t>
                          </m:r>
                        </m:sub>
                        <m:sup>
                          <m:r>
                            <a:rPr lang="en-US" altLang="zh-CN" sz="2000" b="0" i="1" dirty="0" smtClean="0">
                              <a:latin typeface="Cambria Math" panose="02040503050406030204" pitchFamily="18" charset="0"/>
                            </a:rPr>
                            <m:t>𝑥</m:t>
                          </m:r>
                        </m:sup>
                        <m:e>
                          <m:r>
                            <a:rPr lang="en-US" altLang="zh-CN" sz="2000" b="0" i="1" dirty="0" smtClean="0">
                              <a:latin typeface="Cambria Math" panose="02040503050406030204" pitchFamily="18" charset="0"/>
                            </a:rPr>
                            <m:t>𝑝𝑑𝑓</m:t>
                          </m:r>
                          <m:d>
                            <m:dPr>
                              <m:ctrlPr>
                                <a:rPr lang="en-US" altLang="zh-CN" sz="2000" b="0" i="1" dirty="0" smtClean="0">
                                  <a:latin typeface="Cambria Math" panose="02040503050406030204" pitchFamily="18" charset="0"/>
                                </a:rPr>
                              </m:ctrlPr>
                            </m:dPr>
                            <m:e>
                              <m:r>
                                <a:rPr lang="en-US" altLang="zh-CN" sz="2000" b="0" i="1" dirty="0" smtClean="0">
                                  <a:latin typeface="Cambria Math" panose="02040503050406030204" pitchFamily="18" charset="0"/>
                                </a:rPr>
                                <m:t>𝑖</m:t>
                              </m:r>
                            </m:e>
                          </m:d>
                          <m:r>
                            <a:rPr lang="en-US" altLang="zh-CN" sz="2000" b="0" i="1" dirty="0" smtClean="0">
                              <a:latin typeface="Cambria Math" panose="02040503050406030204" pitchFamily="18" charset="0"/>
                            </a:rPr>
                            <m:t>𝑑𝑖</m:t>
                          </m:r>
                        </m:e>
                      </m:nary>
                    </m:oMath>
                  </m:oMathPara>
                </a14:m>
                <a:endParaRPr lang="en-US" altLang="zh-CN" sz="2000" b="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833" r="-1389"/>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CF1A3CE3-D4D4-64B7-76A0-2201BC784DBE}"/>
              </a:ext>
            </a:extLst>
          </p:cNvPr>
          <p:cNvPicPr>
            <a:picLocks noChangeAspect="1"/>
          </p:cNvPicPr>
          <p:nvPr/>
        </p:nvPicPr>
        <p:blipFill>
          <a:blip r:embed="rId3"/>
          <a:stretch>
            <a:fillRect/>
          </a:stretch>
        </p:blipFill>
        <p:spPr>
          <a:xfrm>
            <a:off x="5229040" y="1435608"/>
            <a:ext cx="6093962" cy="2404110"/>
          </a:xfrm>
          <a:prstGeom prst="rect">
            <a:avLst/>
          </a:prstGeom>
        </p:spPr>
      </p:pic>
    </p:spTree>
    <p:extLst>
      <p:ext uri="{BB962C8B-B14F-4D97-AF65-F5344CB8AC3E}">
        <p14:creationId xmlns:p14="http://schemas.microsoft.com/office/powerpoint/2010/main" val="1271166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normAutofit/>
          </a:bodyPr>
          <a:lstStyle/>
          <a:p>
            <a:r>
              <a:rPr lang="zh-CN" altLang="en-US" dirty="0"/>
              <a:t>直方图均衡化推导与工程化</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10979913" cy="5178552"/>
              </a:xfrm>
            </p:spPr>
            <p:txBody>
              <a:bodyPr>
                <a:normAutofit fontScale="92500" lnSpcReduction="10000"/>
              </a:bodyPr>
              <a:lstStyle/>
              <a:p>
                <a:pPr marL="342900" indent="-342900">
                  <a:spcBef>
                    <a:spcPts val="0"/>
                  </a:spcBef>
                  <a:spcAft>
                    <a:spcPts val="0"/>
                  </a:spcAft>
                  <a:buFont typeface="Arial" panose="020B0604020202020204" pitchFamily="34" charset="0"/>
                  <a:buChar char="•"/>
                </a:pPr>
                <a:r>
                  <a:rPr lang="zh-CN" altLang="en-US" sz="2000" i="1" dirty="0">
                    <a:latin typeface="Cambria Math" panose="02040503050406030204" pitchFamily="18" charset="0"/>
                  </a:rPr>
                  <a:t>数学理论：</a:t>
                </a:r>
                <a:endParaRPr lang="en-US" altLang="zh-CN" sz="2000" i="1" dirty="0">
                  <a:latin typeface="Cambria Math" panose="02040503050406030204" pitchFamily="18" charset="0"/>
                </a:endParaRPr>
              </a:p>
              <a:p>
                <a:pPr>
                  <a:spcBef>
                    <a:spcPts val="0"/>
                  </a:spcBef>
                  <a:spcAft>
                    <a:spcPts val="0"/>
                  </a:spcAft>
                </a:pPr>
                <a14:m>
                  <m:oMathPara xmlns:m="http://schemas.openxmlformats.org/officeDocument/2006/math">
                    <m:oMathParaPr>
                      <m:jc m:val="centerGroup"/>
                    </m:oMathParaPr>
                    <m:oMath xmlns:m="http://schemas.openxmlformats.org/officeDocument/2006/math">
                      <m:r>
                        <m:rPr>
                          <m:sty m:val="p"/>
                        </m:rPr>
                        <a:rPr lang="en-US" altLang="zh-CN" sz="2000" i="1" dirty="0">
                          <a:latin typeface="Cambria Math" panose="02040503050406030204" pitchFamily="18" charset="0"/>
                        </a:rPr>
                        <m:t>y</m:t>
                      </m:r>
                      <m:r>
                        <a:rPr lang="en-US" altLang="zh-CN" sz="2000" i="1" dirty="0">
                          <a:latin typeface="Cambria Math" panose="02040503050406030204" pitchFamily="18" charset="0"/>
                        </a:rPr>
                        <m:t>=</m:t>
                      </m:r>
                      <m:r>
                        <a:rPr lang="en-US" altLang="zh-CN" sz="2000" i="1" dirty="0">
                          <a:latin typeface="Cambria Math" panose="02040503050406030204" pitchFamily="18" charset="0"/>
                        </a:rPr>
                        <m:t>𝑁</m:t>
                      </m:r>
                      <m:nary>
                        <m:naryPr>
                          <m:limLoc m:val="undOvr"/>
                          <m:ctrlPr>
                            <a:rPr lang="en-US" altLang="zh-CN" sz="2000" i="1" dirty="0">
                              <a:latin typeface="Cambria Math" panose="02040503050406030204" pitchFamily="18" charset="0"/>
                            </a:rPr>
                          </m:ctrlPr>
                        </m:naryPr>
                        <m:sub>
                          <m:r>
                            <m:rPr>
                              <m:brk m:alnAt="24"/>
                            </m:rPr>
                            <a:rPr lang="en-US" altLang="zh-CN" sz="2000" i="1" dirty="0">
                              <a:latin typeface="Cambria Math" panose="02040503050406030204" pitchFamily="18" charset="0"/>
                            </a:rPr>
                            <m:t>0</m:t>
                          </m:r>
                        </m:sub>
                        <m:sup>
                          <m:r>
                            <a:rPr lang="en-US" altLang="zh-CN" sz="2000" i="1" dirty="0">
                              <a:latin typeface="Cambria Math" panose="02040503050406030204" pitchFamily="18" charset="0"/>
                            </a:rPr>
                            <m:t>𝑥</m:t>
                          </m:r>
                        </m:sup>
                        <m:e>
                          <m:r>
                            <a:rPr lang="en-US" altLang="zh-CN" sz="2000" i="1" dirty="0">
                              <a:latin typeface="Cambria Math" panose="02040503050406030204" pitchFamily="18" charset="0"/>
                            </a:rPr>
                            <m:t>𝑝𝑑𝑓</m:t>
                          </m:r>
                          <m:d>
                            <m:dPr>
                              <m:ctrlPr>
                                <a:rPr lang="en-US" altLang="zh-CN" sz="2000" i="1" dirty="0">
                                  <a:latin typeface="Cambria Math" panose="02040503050406030204" pitchFamily="18" charset="0"/>
                                </a:rPr>
                              </m:ctrlPr>
                            </m:dPr>
                            <m:e>
                              <m:r>
                                <a:rPr lang="en-US" altLang="zh-CN" sz="2000" i="1" dirty="0">
                                  <a:latin typeface="Cambria Math" panose="02040503050406030204" pitchFamily="18" charset="0"/>
                                </a:rPr>
                                <m:t>𝑖</m:t>
                              </m:r>
                            </m:e>
                          </m:d>
                          <m:r>
                            <a:rPr lang="en-US" altLang="zh-CN" sz="2000" i="1" dirty="0">
                              <a:latin typeface="Cambria Math" panose="02040503050406030204" pitchFamily="18" charset="0"/>
                            </a:rPr>
                            <m:t>𝑑𝑖</m:t>
                          </m:r>
                        </m:e>
                      </m:nary>
                    </m:oMath>
                  </m:oMathPara>
                </a14:m>
                <a:endParaRPr lang="en-US" altLang="zh-CN" sz="2000" dirty="0"/>
              </a:p>
              <a:p>
                <a:pPr>
                  <a:spcBef>
                    <a:spcPts val="0"/>
                  </a:spcBef>
                  <a:spcAft>
                    <a:spcPts val="0"/>
                  </a:spcAft>
                </a:pPr>
                <a:endParaRPr lang="en-US" altLang="zh-CN" sz="2000" b="0" dirty="0"/>
              </a:p>
              <a:p>
                <a:pPr>
                  <a:spcBef>
                    <a:spcPts val="0"/>
                  </a:spcBef>
                  <a:spcAft>
                    <a:spcPts val="0"/>
                  </a:spcAft>
                </a:pPr>
                <a14:m>
                  <m:oMath xmlns:m="http://schemas.openxmlformats.org/officeDocument/2006/math">
                    <m:r>
                      <m:rPr>
                        <m:sty m:val="p"/>
                      </m:rPr>
                      <a:rPr lang="en-US" altLang="zh-CN" sz="2000" b="0" i="0" smtClean="0">
                        <a:latin typeface="Cambria Math" panose="02040503050406030204" pitchFamily="18" charset="0"/>
                      </a:rPr>
                      <m:t>N</m:t>
                    </m:r>
                  </m:oMath>
                </a14:m>
                <a:r>
                  <a:rPr lang="zh-CN" altLang="en-US" sz="2000" dirty="0"/>
                  <a:t>分别为总像素个数与灰度级别。</a:t>
                </a:r>
                <a:endParaRPr lang="en-US" altLang="zh-CN" sz="2000" b="0" dirty="0"/>
              </a:p>
              <a:p>
                <a:pPr marL="342900" indent="-342900">
                  <a:spcBef>
                    <a:spcPts val="0"/>
                  </a:spcBef>
                  <a:spcAft>
                    <a:spcPts val="0"/>
                  </a:spcAft>
                  <a:buFont typeface="Arial" panose="020B0604020202020204" pitchFamily="34" charset="0"/>
                  <a:buChar char="•"/>
                </a:pPr>
                <a:r>
                  <a:rPr lang="zh-CN" altLang="en-US" sz="2000" b="0" dirty="0"/>
                  <a:t>工程化：</a:t>
                </a:r>
                <a:endParaRPr lang="en-US" altLang="zh-CN" sz="2000" b="0" dirty="0"/>
              </a:p>
              <a:p>
                <a:pPr>
                  <a:spcBef>
                    <a:spcPts val="0"/>
                  </a:spcBef>
                  <a:spcAft>
                    <a:spcPts val="0"/>
                  </a:spcAft>
                </a:pPr>
                <a:r>
                  <a:rPr lang="zh-CN" altLang="en-US" sz="2000" dirty="0"/>
                  <a:t>图像处理领域灰度级通常表示为</a:t>
                </a:r>
                <a:r>
                  <a:rPr lang="en-US" altLang="zh-CN" sz="2000" dirty="0"/>
                  <a:t>[0, L-1]</a:t>
                </a:r>
                <a:r>
                  <a:rPr lang="zh-CN" altLang="en-US" sz="2000" dirty="0"/>
                  <a:t>，</a:t>
                </a:r>
                <a:r>
                  <a:rPr lang="en-US" altLang="zh-CN" sz="2000" dirty="0"/>
                  <a:t>p(</a:t>
                </a:r>
                <a:r>
                  <a:rPr lang="en-US" altLang="zh-CN" sz="2000" dirty="0" err="1"/>
                  <a:t>i</a:t>
                </a:r>
                <a:r>
                  <a:rPr lang="en-US" altLang="zh-CN" sz="2000" dirty="0"/>
                  <a:t>)</a:t>
                </a:r>
                <a:r>
                  <a:rPr lang="zh-CN" altLang="en-US" sz="2000" dirty="0"/>
                  <a:t>又可表示为</a:t>
                </a:r>
                <a14:m>
                  <m:oMath xmlns:m="http://schemas.openxmlformats.org/officeDocument/2006/math">
                    <m:f>
                      <m:fPr>
                        <m:ctrlPr>
                          <a:rPr lang="en-US" altLang="zh-CN" sz="2000" b="0" i="1" smtClean="0">
                            <a:latin typeface="Cambria Math" panose="02040503050406030204" pitchFamily="18" charset="0"/>
                          </a:rPr>
                        </m:ctrlPr>
                      </m:fPr>
                      <m:num>
                        <m:sSub>
                          <m:sSubPr>
                            <m:ctrlPr>
                              <a:rPr lang="en-US" altLang="zh-CN" sz="2000" b="0" i="1" smtClean="0">
                                <a:latin typeface="Cambria Math" panose="02040503050406030204" pitchFamily="18" charset="0"/>
                              </a:rPr>
                            </m:ctrlPr>
                          </m:sSubPr>
                          <m:e>
                            <m:r>
                              <m:rPr>
                                <m:sty m:val="p"/>
                              </m:rPr>
                              <a:rPr lang="en-US" altLang="zh-CN" sz="2000" i="1">
                                <a:latin typeface="Cambria Math" panose="02040503050406030204" pitchFamily="18" charset="0"/>
                              </a:rPr>
                              <m:t>n</m:t>
                            </m:r>
                          </m:e>
                          <m:sub>
                            <m:r>
                              <a:rPr lang="en-US" altLang="zh-CN" sz="2000" b="0" i="1" smtClean="0">
                                <a:latin typeface="Cambria Math" panose="02040503050406030204" pitchFamily="18" charset="0"/>
                              </a:rPr>
                              <m:t>𝑖</m:t>
                            </m:r>
                          </m:sub>
                        </m:sSub>
                      </m:num>
                      <m:den>
                        <m:r>
                          <a:rPr lang="en-US" altLang="zh-CN" sz="2000" b="0" i="1" smtClean="0">
                            <a:latin typeface="Cambria Math" panose="02040503050406030204" pitchFamily="18" charset="0"/>
                          </a:rPr>
                          <m:t>𝑀𝑁</m:t>
                        </m:r>
                      </m:den>
                    </m:f>
                  </m:oMath>
                </a14:m>
                <a:r>
                  <a:rPr lang="en-US" altLang="zh-CN" sz="2000" dirty="0"/>
                  <a:t> </a:t>
                </a:r>
                <a:r>
                  <a:rPr lang="zh-CN" altLang="en-US" sz="2000" dirty="0"/>
                  <a:t>。总像素个数可由图像得长宽像素得到即</a:t>
                </a:r>
                <a:r>
                  <a:rPr lang="en-US" altLang="zh-CN" sz="2000" dirty="0"/>
                  <a:t>M*N</a:t>
                </a:r>
                <a:r>
                  <a:rPr lang="zh-CN" altLang="en-US" sz="2000" dirty="0"/>
                  <a:t>。</a:t>
                </a:r>
                <a:r>
                  <a:rPr lang="en-US" altLang="zh-CN" sz="2000" dirty="0"/>
                  <a:t> </a:t>
                </a:r>
                <a14:m>
                  <m:oMath xmlns:m="http://schemas.openxmlformats.org/officeDocument/2006/math">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𝑛</m:t>
                        </m:r>
                      </m:e>
                      <m:sub>
                        <m:r>
                          <a:rPr lang="en-US" altLang="zh-CN" sz="2000" b="0" i="1" smtClean="0">
                            <a:latin typeface="Cambria Math" panose="02040503050406030204" pitchFamily="18" charset="0"/>
                          </a:rPr>
                          <m:t>𝑖</m:t>
                        </m:r>
                      </m:sub>
                    </m:sSub>
                  </m:oMath>
                </a14:m>
                <a:r>
                  <a:rPr lang="zh-CN" altLang="en-US" sz="2000" dirty="0"/>
                  <a:t> 表示 </a:t>
                </a:r>
                <a14:m>
                  <m:oMath xmlns:m="http://schemas.openxmlformats.org/officeDocument/2006/math">
                    <m:r>
                      <m:rPr>
                        <m:sty m:val="p"/>
                      </m:rPr>
                      <a:rPr lang="en-US" altLang="zh-CN" sz="2000" i="1" dirty="0" smtClean="0">
                        <a:latin typeface="Cambria Math" panose="02040503050406030204" pitchFamily="18" charset="0"/>
                      </a:rPr>
                      <m:t>I</m:t>
                    </m:r>
                  </m:oMath>
                </a14:m>
                <a:r>
                  <a:rPr lang="zh-CN" altLang="en-US" sz="2000" dirty="0"/>
                  <a:t> 灰度对应的像素个数，进一步可得到：</a:t>
                </a:r>
                <a:endParaRPr lang="en-US" altLang="zh-CN" sz="2000" dirty="0"/>
              </a:p>
              <a:p>
                <a:pPr>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altLang="zh-CN" sz="2000" b="0" i="1" dirty="0" smtClean="0">
                              <a:latin typeface="Cambria Math" panose="02040503050406030204" pitchFamily="18" charset="0"/>
                            </a:rPr>
                          </m:ctrlPr>
                        </m:sSubPr>
                        <m:e>
                          <m:r>
                            <m:rPr>
                              <m:sty m:val="p"/>
                            </m:rPr>
                            <a:rPr lang="en-US" altLang="zh-CN" sz="2000" b="0" i="1" dirty="0">
                              <a:latin typeface="Cambria Math" panose="02040503050406030204" pitchFamily="18" charset="0"/>
                            </a:rPr>
                            <m:t>y</m:t>
                          </m:r>
                        </m:e>
                        <m:sub>
                          <m:r>
                            <a:rPr lang="en-US" altLang="zh-CN" sz="2000" b="0" i="1" dirty="0" smtClean="0">
                              <a:latin typeface="Cambria Math" panose="02040503050406030204" pitchFamily="18" charset="0"/>
                            </a:rPr>
                            <m:t>𝑘</m:t>
                          </m:r>
                        </m:sub>
                      </m:sSub>
                      <m:r>
                        <a:rPr lang="en-US" altLang="zh-CN" sz="2000" i="1" dirty="0">
                          <a:latin typeface="Cambria Math" panose="02040503050406030204" pitchFamily="18" charset="0"/>
                        </a:rPr>
                        <m:t>=(</m:t>
                      </m:r>
                      <m:r>
                        <a:rPr lang="en-US" altLang="zh-CN" sz="2000" i="1" dirty="0">
                          <a:latin typeface="Cambria Math" panose="02040503050406030204" pitchFamily="18" charset="0"/>
                        </a:rPr>
                        <m:t>𝐿</m:t>
                      </m:r>
                      <m:r>
                        <a:rPr lang="en-US" altLang="zh-CN" sz="2000" i="1" dirty="0">
                          <a:latin typeface="Cambria Math" panose="02040503050406030204" pitchFamily="18" charset="0"/>
                        </a:rPr>
                        <m:t>−1)</m:t>
                      </m:r>
                      <m:nary>
                        <m:naryPr>
                          <m:chr m:val="∑"/>
                          <m:ctrlPr>
                            <a:rPr lang="en-US" altLang="zh-CN" sz="2000" i="1" dirty="0">
                              <a:latin typeface="Cambria Math" panose="02040503050406030204" pitchFamily="18" charset="0"/>
                            </a:rPr>
                          </m:ctrlPr>
                        </m:naryPr>
                        <m:sub>
                          <m:r>
                            <m:rPr>
                              <m:sty m:val="p"/>
                              <m:brk m:alnAt="23"/>
                            </m:rPr>
                            <a:rPr lang="en-US" altLang="zh-CN" sz="2000" i="1" dirty="0">
                              <a:latin typeface="Cambria Math" panose="02040503050406030204" pitchFamily="18" charset="0"/>
                            </a:rPr>
                            <m:t>i</m:t>
                          </m:r>
                          <m:r>
                            <a:rPr lang="en-US" altLang="zh-CN" sz="2000" i="1" dirty="0">
                              <a:latin typeface="Cambria Math" panose="02040503050406030204" pitchFamily="18" charset="0"/>
                            </a:rPr>
                            <m:t>=</m:t>
                          </m:r>
                          <m:r>
                            <m:rPr>
                              <m:brk m:alnAt="23"/>
                            </m:rPr>
                            <a:rPr lang="en-US" altLang="zh-CN" sz="2000" i="1" dirty="0">
                              <a:latin typeface="Cambria Math" panose="02040503050406030204" pitchFamily="18" charset="0"/>
                            </a:rPr>
                            <m:t>0</m:t>
                          </m:r>
                        </m:sub>
                        <m:sup>
                          <m:r>
                            <a:rPr lang="en-US" altLang="zh-CN" sz="2000" i="1" dirty="0">
                              <a:latin typeface="Cambria Math" panose="02040503050406030204" pitchFamily="18" charset="0"/>
                            </a:rPr>
                            <m:t>𝑘</m:t>
                          </m:r>
                        </m:sup>
                        <m:e>
                          <m:r>
                            <a:rPr lang="en-US" altLang="zh-CN" sz="2000" i="1" dirty="0">
                              <a:latin typeface="Cambria Math" panose="02040503050406030204" pitchFamily="18" charset="0"/>
                            </a:rPr>
                            <m:t>𝑝</m:t>
                          </m:r>
                          <m:r>
                            <a:rPr lang="en-US" altLang="zh-CN" sz="2000" i="1" dirty="0">
                              <a:latin typeface="Cambria Math" panose="02040503050406030204" pitchFamily="18" charset="0"/>
                            </a:rPr>
                            <m:t> (</m:t>
                          </m:r>
                          <m:r>
                            <a:rPr lang="en-US" altLang="zh-CN" sz="2000" i="1" dirty="0">
                              <a:latin typeface="Cambria Math" panose="02040503050406030204" pitchFamily="18" charset="0"/>
                            </a:rPr>
                            <m:t>𝑖</m:t>
                          </m:r>
                          <m:r>
                            <a:rPr lang="en-US" altLang="zh-CN" sz="2000" i="1" dirty="0">
                              <a:latin typeface="Cambria Math" panose="02040503050406030204" pitchFamily="18" charset="0"/>
                            </a:rPr>
                            <m:t>)</m:t>
                          </m:r>
                        </m:e>
                      </m:nary>
                      <m:r>
                        <a:rPr lang="en-US" altLang="zh-CN" sz="2000" b="0" i="1" dirty="0" smtClean="0">
                          <a:latin typeface="Cambria Math" panose="02040503050406030204" pitchFamily="18" charset="0"/>
                        </a:rPr>
                        <m:t>=</m:t>
                      </m:r>
                      <m:f>
                        <m:fPr>
                          <m:ctrlPr>
                            <a:rPr lang="en-US" altLang="zh-CN" sz="2000" b="0" i="1" dirty="0" smtClean="0">
                              <a:latin typeface="Cambria Math" panose="02040503050406030204" pitchFamily="18" charset="0"/>
                            </a:rPr>
                          </m:ctrlPr>
                        </m:fPr>
                        <m:num>
                          <m:r>
                            <a:rPr lang="en-US" altLang="zh-CN" sz="2000" b="0" i="1" dirty="0" smtClean="0">
                              <a:latin typeface="Cambria Math" panose="02040503050406030204" pitchFamily="18" charset="0"/>
                            </a:rPr>
                            <m:t>𝐿</m:t>
                          </m:r>
                          <m:r>
                            <a:rPr lang="en-US" altLang="zh-CN" sz="2000" b="0" i="1" dirty="0" smtClean="0">
                              <a:latin typeface="Cambria Math" panose="02040503050406030204" pitchFamily="18" charset="0"/>
                            </a:rPr>
                            <m:t>−1</m:t>
                          </m:r>
                        </m:num>
                        <m:den>
                          <m:r>
                            <a:rPr lang="en-US" altLang="zh-CN" sz="2000" b="0" i="1" dirty="0" smtClean="0">
                              <a:latin typeface="Cambria Math" panose="02040503050406030204" pitchFamily="18" charset="0"/>
                            </a:rPr>
                            <m:t>𝑀</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𝑁</m:t>
                          </m:r>
                        </m:den>
                      </m:f>
                      <m:nary>
                        <m:naryPr>
                          <m:chr m:val="∑"/>
                          <m:ctrlPr>
                            <a:rPr lang="en-US" altLang="zh-CN" sz="2000" b="0" i="1" dirty="0" smtClean="0">
                              <a:latin typeface="Cambria Math" panose="02040503050406030204" pitchFamily="18" charset="0"/>
                            </a:rPr>
                          </m:ctrlPr>
                        </m:naryPr>
                        <m:sub>
                          <m:r>
                            <m:rPr>
                              <m:brk m:alnAt="23"/>
                            </m:rPr>
                            <a:rPr lang="en-US" altLang="zh-CN" sz="2000" b="0" i="1" dirty="0" smtClean="0">
                              <a:latin typeface="Cambria Math" panose="02040503050406030204" pitchFamily="18" charset="0"/>
                            </a:rPr>
                            <m:t>𝐼</m:t>
                          </m:r>
                          <m:r>
                            <a:rPr lang="en-US" altLang="zh-CN" sz="2000" b="0" i="1" dirty="0" smtClean="0">
                              <a:latin typeface="Cambria Math" panose="02040503050406030204" pitchFamily="18" charset="0"/>
                            </a:rPr>
                            <m:t>=</m:t>
                          </m:r>
                          <m:r>
                            <m:rPr>
                              <m:brk m:alnAt="23"/>
                            </m:rPr>
                            <a:rPr lang="en-US" altLang="zh-CN" sz="2000" b="0" i="1" dirty="0" smtClean="0">
                              <a:latin typeface="Cambria Math" panose="02040503050406030204" pitchFamily="18" charset="0"/>
                            </a:rPr>
                            <m:t>0</m:t>
                          </m:r>
                        </m:sub>
                        <m:sup>
                          <m:r>
                            <a:rPr lang="en-US" altLang="zh-CN" sz="2000" b="0" i="1" dirty="0" smtClean="0">
                              <a:latin typeface="Cambria Math" panose="02040503050406030204" pitchFamily="18" charset="0"/>
                            </a:rPr>
                            <m:t>𝑘</m:t>
                          </m:r>
                        </m:sup>
                        <m:e>
                          <m:sSub>
                            <m:sSubPr>
                              <m:ctrlPr>
                                <a:rPr lang="en-US" altLang="zh-CN" sz="2000" b="0" i="1" dirty="0" smtClean="0">
                                  <a:latin typeface="Cambria Math" panose="02040503050406030204" pitchFamily="18" charset="0"/>
                                </a:rPr>
                              </m:ctrlPr>
                            </m:sSubPr>
                            <m:e>
                              <m:r>
                                <m:rPr>
                                  <m:sty m:val="p"/>
                                </m:rPr>
                                <a:rPr lang="en-US" altLang="zh-CN" sz="2000" i="1" dirty="0">
                                  <a:latin typeface="Cambria Math" panose="02040503050406030204" pitchFamily="18" charset="0"/>
                                </a:rPr>
                                <m:t>n</m:t>
                              </m:r>
                            </m:e>
                            <m:sub>
                              <m:r>
                                <a:rPr lang="en-US" altLang="zh-CN" sz="2000" b="0" i="1" dirty="0" smtClean="0">
                                  <a:latin typeface="Cambria Math" panose="02040503050406030204" pitchFamily="18" charset="0"/>
                                </a:rPr>
                                <m:t>𝑖</m:t>
                              </m:r>
                            </m:sub>
                          </m:sSub>
                        </m:e>
                      </m:nary>
                    </m:oMath>
                  </m:oMathPara>
                </a14:m>
                <a:endParaRPr lang="en-US" altLang="zh-CN" sz="2000" b="0" dirty="0"/>
              </a:p>
              <a:p>
                <a:pPr>
                  <a:spcBef>
                    <a:spcPts val="0"/>
                  </a:spcBef>
                  <a:spcAft>
                    <a:spcPts val="0"/>
                  </a:spcAft>
                </a:pPr>
                <a:endParaRPr lang="en-US" altLang="zh-CN" sz="2000" b="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10979913" cy="5178552"/>
              </a:xfrm>
              <a:blipFill>
                <a:blip r:embed="rId2"/>
                <a:stretch>
                  <a:fillRect l="-49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79794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基于形态学的数字图像处理</a:t>
            </a:r>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87622" y="1435608"/>
            <a:ext cx="5331915" cy="4974336"/>
          </a:xfrm>
        </p:spPr>
        <p:txBody>
          <a:bodyPr>
            <a:normAutofit/>
          </a:bodyPr>
          <a:lstStyle/>
          <a:p>
            <a:pPr marL="571500" lvl="1" indent="-342900">
              <a:lnSpc>
                <a:spcPct val="145000"/>
              </a:lnSpc>
              <a:spcBef>
                <a:spcPts val="0"/>
              </a:spcBef>
              <a:spcAft>
                <a:spcPts val="0"/>
              </a:spcAft>
            </a:pPr>
            <a:endParaRPr lang="en-US" altLang="zh-CN" sz="2000" dirty="0"/>
          </a:p>
          <a:p>
            <a:pPr lvl="1" indent="0">
              <a:lnSpc>
                <a:spcPct val="145000"/>
              </a:lnSpc>
              <a:spcBef>
                <a:spcPts val="0"/>
              </a:spcBef>
              <a:spcAft>
                <a:spcPts val="0"/>
              </a:spcAft>
              <a:buNone/>
            </a:pPr>
            <a:endParaRPr lang="zh-CN" altLang="en-US" sz="2000" dirty="0"/>
          </a:p>
        </p:txBody>
      </p:sp>
      <p:pic>
        <p:nvPicPr>
          <p:cNvPr id="5" name="图片 4">
            <a:extLst>
              <a:ext uri="{FF2B5EF4-FFF2-40B4-BE49-F238E27FC236}">
                <a16:creationId xmlns:a16="http://schemas.microsoft.com/office/drawing/2014/main" id="{64FD2AC1-8699-6B10-7D78-CFD753EE517D}"/>
              </a:ext>
            </a:extLst>
          </p:cNvPr>
          <p:cNvPicPr>
            <a:picLocks noChangeAspect="1"/>
          </p:cNvPicPr>
          <p:nvPr/>
        </p:nvPicPr>
        <p:blipFill>
          <a:blip r:embed="rId2"/>
          <a:stretch>
            <a:fillRect/>
          </a:stretch>
        </p:blipFill>
        <p:spPr>
          <a:xfrm>
            <a:off x="6096000" y="1435608"/>
            <a:ext cx="4610666" cy="1608773"/>
          </a:xfrm>
          <a:prstGeom prst="rect">
            <a:avLst/>
          </a:prstGeom>
        </p:spPr>
      </p:pic>
      <p:pic>
        <p:nvPicPr>
          <p:cNvPr id="8" name="图片 7">
            <a:extLst>
              <a:ext uri="{FF2B5EF4-FFF2-40B4-BE49-F238E27FC236}">
                <a16:creationId xmlns:a16="http://schemas.microsoft.com/office/drawing/2014/main" id="{7675BF8A-09F7-3CBE-1ABE-BB945B3B6377}"/>
              </a:ext>
            </a:extLst>
          </p:cNvPr>
          <p:cNvPicPr>
            <a:picLocks noChangeAspect="1"/>
          </p:cNvPicPr>
          <p:nvPr/>
        </p:nvPicPr>
        <p:blipFill>
          <a:blip r:embed="rId3"/>
          <a:stretch>
            <a:fillRect/>
          </a:stretch>
        </p:blipFill>
        <p:spPr>
          <a:xfrm>
            <a:off x="6096000" y="3120010"/>
            <a:ext cx="3113884" cy="3289934"/>
          </a:xfrm>
          <a:prstGeom prst="rect">
            <a:avLst/>
          </a:prstGeom>
        </p:spPr>
      </p:pic>
    </p:spTree>
    <p:extLst>
      <p:ext uri="{BB962C8B-B14F-4D97-AF65-F5344CB8AC3E}">
        <p14:creationId xmlns:p14="http://schemas.microsoft.com/office/powerpoint/2010/main" val="4812519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normAutofit/>
          </a:bodyPr>
          <a:lstStyle/>
          <a:p>
            <a:r>
              <a:rPr lang="zh-CN" altLang="en-US" dirty="0"/>
              <a:t>直方图均衡化例题</a:t>
            </a:r>
            <a:endParaRPr lang="en-US" altLang="zh-CN" sz="2800" dirty="0"/>
          </a:p>
        </p:txBody>
      </p:sp>
      <p:sp>
        <p:nvSpPr>
          <p:cNvPr id="9" name="内容占位符 2">
            <a:extLst>
              <a:ext uri="{FF2B5EF4-FFF2-40B4-BE49-F238E27FC236}">
                <a16:creationId xmlns:a16="http://schemas.microsoft.com/office/drawing/2014/main" id="{2395A86F-F7F0-2A9D-22D6-6F4B2D5A8810}"/>
              </a:ext>
            </a:extLst>
          </p:cNvPr>
          <p:cNvSpPr txBox="1">
            <a:spLocks/>
          </p:cNvSpPr>
          <p:nvPr/>
        </p:nvSpPr>
        <p:spPr>
          <a:xfrm>
            <a:off x="5229040" y="4187190"/>
            <a:ext cx="4704080" cy="206248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marL="342900" indent="-342900">
              <a:buFont typeface="Arial" panose="020B0604020202020204" pitchFamily="34" charset="0"/>
              <a:buChar char="•"/>
            </a:pPr>
            <a:endParaRPr lang="ar-AE" altLang="zh-CN" sz="2000" dirty="0"/>
          </a:p>
        </p:txBody>
      </p:sp>
      <p:pic>
        <p:nvPicPr>
          <p:cNvPr id="8" name="图片 7">
            <a:extLst>
              <a:ext uri="{FF2B5EF4-FFF2-40B4-BE49-F238E27FC236}">
                <a16:creationId xmlns:a16="http://schemas.microsoft.com/office/drawing/2014/main" id="{55C47380-59B3-D99F-7672-D959EF925EF7}"/>
              </a:ext>
            </a:extLst>
          </p:cNvPr>
          <p:cNvPicPr>
            <a:picLocks noChangeAspect="1"/>
          </p:cNvPicPr>
          <p:nvPr/>
        </p:nvPicPr>
        <p:blipFill>
          <a:blip r:embed="rId2"/>
          <a:stretch>
            <a:fillRect/>
          </a:stretch>
        </p:blipFill>
        <p:spPr>
          <a:xfrm>
            <a:off x="1236186" y="1451346"/>
            <a:ext cx="9719627" cy="4216509"/>
          </a:xfrm>
          <a:prstGeom prst="rect">
            <a:avLst/>
          </a:prstGeom>
        </p:spPr>
      </p:pic>
      <p:sp>
        <p:nvSpPr>
          <p:cNvPr id="10" name="文本框 9">
            <a:extLst>
              <a:ext uri="{FF2B5EF4-FFF2-40B4-BE49-F238E27FC236}">
                <a16:creationId xmlns:a16="http://schemas.microsoft.com/office/drawing/2014/main" id="{A60DA66E-EEA1-6614-AA4E-B6771CBCEDDB}"/>
              </a:ext>
            </a:extLst>
          </p:cNvPr>
          <p:cNvSpPr txBox="1"/>
          <p:nvPr/>
        </p:nvSpPr>
        <p:spPr>
          <a:xfrm>
            <a:off x="4315941" y="5774096"/>
            <a:ext cx="2723823" cy="369332"/>
          </a:xfrm>
          <a:prstGeom prst="rect">
            <a:avLst/>
          </a:prstGeom>
          <a:noFill/>
        </p:spPr>
        <p:txBody>
          <a:bodyPr wrap="none" rtlCol="0">
            <a:spAutoFit/>
          </a:bodyPr>
          <a:lstStyle/>
          <a:p>
            <a:r>
              <a:rPr lang="zh-CN" altLang="en-US" dirty="0"/>
              <a:t>往年常考题（四舍五入）</a:t>
            </a:r>
          </a:p>
        </p:txBody>
      </p:sp>
    </p:spTree>
    <p:extLst>
      <p:ext uri="{BB962C8B-B14F-4D97-AF65-F5344CB8AC3E}">
        <p14:creationId xmlns:p14="http://schemas.microsoft.com/office/powerpoint/2010/main" val="8339903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空间滤波基础</a:t>
            </a:r>
            <a:endParaRPr lang="en-US" altLang="zh-CN" sz="2800" dirty="0"/>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a:bodyPr>
          <a:lstStyle/>
          <a:p>
            <a:pPr marL="342900" indent="-342900">
              <a:buFont typeface="Arial" panose="020B0604020202020204" pitchFamily="34" charset="0"/>
              <a:buChar char="•"/>
            </a:pPr>
            <a:r>
              <a:rPr lang="zh-CN" altLang="en-US" sz="2000" dirty="0"/>
              <a:t>滤波一词来源于频域。如果空间滤波器设计成</a:t>
            </a:r>
            <a:r>
              <a:rPr lang="zh-CN" altLang="en-US" sz="2000" dirty="0">
                <a:solidFill>
                  <a:srgbClr val="FF0000"/>
                </a:solidFill>
              </a:rPr>
              <a:t>低通滤波器</a:t>
            </a:r>
            <a:r>
              <a:rPr lang="zh-CN" altLang="en-US" sz="2000" dirty="0"/>
              <a:t>，即只输出图像低频信号成分（模糊</a:t>
            </a:r>
            <a:r>
              <a:rPr lang="en-US" altLang="zh-CN" sz="2000" dirty="0"/>
              <a:t>/</a:t>
            </a:r>
            <a:r>
              <a:rPr lang="zh-CN" altLang="en-US" sz="2000" dirty="0"/>
              <a:t>平滑），如果设计成</a:t>
            </a:r>
            <a:r>
              <a:rPr lang="zh-CN" altLang="en-US" sz="2000" dirty="0">
                <a:solidFill>
                  <a:srgbClr val="FF0000"/>
                </a:solidFill>
              </a:rPr>
              <a:t>高通滤波器</a:t>
            </a:r>
            <a:r>
              <a:rPr lang="zh-CN" altLang="en-US" sz="2000" dirty="0"/>
              <a:t>，即只输出图像高频信号成分（噪声</a:t>
            </a:r>
            <a:r>
              <a:rPr lang="en-US" altLang="zh-CN" sz="2000" dirty="0"/>
              <a:t>/</a:t>
            </a:r>
            <a:r>
              <a:rPr lang="zh-CN" altLang="en-US" sz="2000" dirty="0"/>
              <a:t>边缘）</a:t>
            </a:r>
            <a:endParaRPr lang="en-US" altLang="zh-CN" sz="2000" dirty="0"/>
          </a:p>
          <a:p>
            <a:pPr marL="342900" indent="-342900">
              <a:buFont typeface="Arial" panose="020B0604020202020204" pitchFamily="34" charset="0"/>
              <a:buChar char="•"/>
            </a:pPr>
            <a:r>
              <a:rPr lang="zh-CN" altLang="en-US" sz="2000" dirty="0"/>
              <a:t>空间域滤波即在图像本身上做处理，按照数学操作，可以分为</a:t>
            </a:r>
            <a:r>
              <a:rPr lang="zh-CN" altLang="en-US" sz="2000" dirty="0">
                <a:solidFill>
                  <a:srgbClr val="FF0000"/>
                </a:solidFill>
              </a:rPr>
              <a:t>线性滤波器和非线性滤波器</a:t>
            </a:r>
            <a:r>
              <a:rPr lang="zh-CN" altLang="en-US" sz="2000" dirty="0"/>
              <a:t>。</a:t>
            </a:r>
            <a:endParaRPr lang="en-US" altLang="zh-CN" sz="2000" dirty="0"/>
          </a:p>
        </p:txBody>
      </p:sp>
      <p:pic>
        <p:nvPicPr>
          <p:cNvPr id="1028" name="Picture 4" descr="动图">
            <a:extLst>
              <a:ext uri="{FF2B5EF4-FFF2-40B4-BE49-F238E27FC236}">
                <a16:creationId xmlns:a16="http://schemas.microsoft.com/office/drawing/2014/main" id="{93CFD378-B762-3C1D-6D04-7FE1B34F52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588516"/>
            <a:ext cx="5226068" cy="41808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6856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空间滤波基础</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fontScale="92500" lnSpcReduction="20000"/>
              </a:bodyPr>
              <a:lstStyle/>
              <a:p>
                <a:pPr marL="342900" indent="-342900">
                  <a:buFont typeface="Arial" panose="020B0604020202020204" pitchFamily="34" charset="0"/>
                  <a:buChar char="•"/>
                </a:pPr>
                <a:r>
                  <a:rPr lang="zh-CN" altLang="en-US" sz="2000" dirty="0"/>
                  <a:t>空间滤波通常有一个</a:t>
                </a:r>
                <a14:m>
                  <m:oMath xmlns:m="http://schemas.openxmlformats.org/officeDocument/2006/math">
                    <m:r>
                      <a:rPr lang="en-US" altLang="zh-CN" sz="2000" b="0" i="1" smtClean="0">
                        <a:latin typeface="Cambria Math" panose="02040503050406030204" pitchFamily="18" charset="0"/>
                      </a:rPr>
                      <m:t>𝑁</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𝑁</m:t>
                    </m:r>
                    <m:r>
                      <a:rPr lang="zh-CN" altLang="en-US" sz="2000" i="1">
                        <a:latin typeface="Cambria Math" panose="02040503050406030204" pitchFamily="18" charset="0"/>
                      </a:rPr>
                      <m:t>的</m:t>
                    </m:r>
                  </m:oMath>
                </a14:m>
                <a:r>
                  <a:rPr lang="zh-CN" altLang="en-US" sz="2000" dirty="0"/>
                  <a:t>窗口组成。</a:t>
                </a:r>
                <a14:m>
                  <m:oMath xmlns:m="http://schemas.openxmlformats.org/officeDocument/2006/math">
                    <m:r>
                      <a:rPr lang="en-US" altLang="zh-CN" sz="2000" b="0" i="1" smtClean="0">
                        <a:solidFill>
                          <a:srgbClr val="FF0000"/>
                        </a:solidFill>
                        <a:latin typeface="Cambria Math" panose="02040503050406030204" pitchFamily="18" charset="0"/>
                      </a:rPr>
                      <m:t>𝑁</m:t>
                    </m:r>
                  </m:oMath>
                </a14:m>
                <a:r>
                  <a:rPr lang="en-US" altLang="zh-CN" sz="2000" dirty="0">
                    <a:solidFill>
                      <a:srgbClr val="FF0000"/>
                    </a:solidFill>
                  </a:rPr>
                  <a:t> </a:t>
                </a:r>
                <a:r>
                  <a:rPr lang="zh-CN" altLang="en-US" sz="2000" dirty="0">
                    <a:solidFill>
                      <a:srgbClr val="FF0000"/>
                    </a:solidFill>
                  </a:rPr>
                  <a:t>必须是奇数。</a:t>
                </a:r>
                <a:r>
                  <a:rPr lang="en-US" altLang="zh-CN" sz="2000" dirty="0">
                    <a:solidFill>
                      <a:srgbClr val="FF0000"/>
                    </a:solidFill>
                  </a:rPr>
                  <a:t>Why? </a:t>
                </a:r>
                <a:r>
                  <a:rPr lang="zh-CN" altLang="en-US" sz="2000" dirty="0">
                    <a:solidFill>
                      <a:srgbClr val="FF0000"/>
                    </a:solidFill>
                  </a:rPr>
                  <a:t>一般为 </a:t>
                </a:r>
                <a:r>
                  <a:rPr lang="en-US" altLang="zh-CN" sz="2000" dirty="0">
                    <a:solidFill>
                      <a:srgbClr val="FF0000"/>
                    </a:solidFill>
                  </a:rPr>
                  <a:t>3*3, 5*5</a:t>
                </a:r>
                <a:r>
                  <a:rPr lang="zh-CN" altLang="en-US" sz="2000" dirty="0">
                    <a:solidFill>
                      <a:srgbClr val="FF0000"/>
                    </a:solidFill>
                  </a:rPr>
                  <a:t>。</a:t>
                </a:r>
                <a:endParaRPr lang="en-US" altLang="zh-CN" sz="2000" dirty="0">
                  <a:solidFill>
                    <a:srgbClr val="FF0000"/>
                  </a:solidFill>
                </a:endParaRPr>
              </a:p>
              <a:p>
                <a:pPr marL="342900" indent="-342900">
                  <a:buFont typeface="Arial" panose="020B0604020202020204" pitchFamily="34" charset="0"/>
                  <a:buChar char="•"/>
                </a:pPr>
                <a:r>
                  <a:rPr lang="zh-CN" altLang="en-US" sz="2000" dirty="0">
                    <a:solidFill>
                      <a:schemeClr val="tx1"/>
                    </a:solidFill>
                  </a:rPr>
                  <a:t>在</a:t>
                </a:r>
                <a14:m>
                  <m:oMath xmlns:m="http://schemas.openxmlformats.org/officeDocument/2006/math">
                    <m:r>
                      <a:rPr lang="en-US" altLang="zh-CN" sz="2000" b="0" i="1" smtClean="0">
                        <a:solidFill>
                          <a:schemeClr val="tx1"/>
                        </a:solidFill>
                        <a:latin typeface="Cambria Math" panose="02040503050406030204" pitchFamily="18" charset="0"/>
                      </a:rPr>
                      <m:t>𝑁</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𝑁</m:t>
                    </m:r>
                    <m:r>
                      <a:rPr lang="zh-CN" altLang="en-US" sz="2000" i="1">
                        <a:solidFill>
                          <a:schemeClr val="tx1"/>
                        </a:solidFill>
                        <a:latin typeface="Cambria Math" panose="02040503050406030204" pitchFamily="18" charset="0"/>
                      </a:rPr>
                      <m:t>窗口</m:t>
                    </m:r>
                  </m:oMath>
                </a14:m>
                <a:r>
                  <a:rPr lang="zh-CN" altLang="en-US" sz="2000" dirty="0">
                    <a:solidFill>
                      <a:schemeClr val="tx1"/>
                    </a:solidFill>
                  </a:rPr>
                  <a:t>内做一系列运算得到输出图像。（</a:t>
                </a:r>
                <a:r>
                  <a:rPr lang="zh-CN" altLang="en-US" sz="2000" dirty="0">
                    <a:solidFill>
                      <a:srgbClr val="FF0000"/>
                    </a:solidFill>
                  </a:rPr>
                  <a:t>线性运算</a:t>
                </a:r>
                <a:r>
                  <a:rPr lang="en-US" altLang="zh-CN" sz="2000" dirty="0">
                    <a:solidFill>
                      <a:srgbClr val="FF0000"/>
                    </a:solidFill>
                  </a:rPr>
                  <a:t>/</a:t>
                </a:r>
                <a:r>
                  <a:rPr lang="zh-CN" altLang="en-US" sz="2000" dirty="0">
                    <a:solidFill>
                      <a:srgbClr val="FF0000"/>
                    </a:solidFill>
                  </a:rPr>
                  <a:t>非线性运算</a:t>
                </a:r>
                <a:r>
                  <a:rPr lang="zh-CN" altLang="en-US" sz="2000" dirty="0">
                    <a:solidFill>
                      <a:schemeClr val="tx1"/>
                    </a:solidFill>
                  </a:rPr>
                  <a:t>）。</a:t>
                </a:r>
                <a:endParaRPr lang="en-US" altLang="zh-CN" sz="2000" dirty="0">
                  <a:solidFill>
                    <a:schemeClr val="tx1"/>
                  </a:solidFill>
                </a:endParaRPr>
              </a:p>
              <a:p>
                <a:pPr marL="342900" indent="-342900">
                  <a:buFont typeface="Arial" panose="020B0604020202020204" pitchFamily="34" charset="0"/>
                  <a:buChar char="•"/>
                </a:pPr>
                <a:r>
                  <a:rPr lang="zh-CN" altLang="en-US" sz="2000" dirty="0">
                    <a:solidFill>
                      <a:schemeClr val="tx1"/>
                    </a:solidFill>
                  </a:rPr>
                  <a:t>图像需要进行</a:t>
                </a:r>
                <a:r>
                  <a:rPr lang="zh-CN" altLang="en-US" sz="2000" dirty="0">
                    <a:solidFill>
                      <a:srgbClr val="FF0000"/>
                    </a:solidFill>
                  </a:rPr>
                  <a:t>填充</a:t>
                </a:r>
                <a:r>
                  <a:rPr lang="en-US" altLang="zh-CN" sz="2000" dirty="0">
                    <a:solidFill>
                      <a:srgbClr val="FF0000"/>
                    </a:solidFill>
                  </a:rPr>
                  <a:t>Padding</a:t>
                </a:r>
                <a:r>
                  <a:rPr lang="zh-CN" altLang="en-US" sz="2000" dirty="0">
                    <a:solidFill>
                      <a:schemeClr val="tx1"/>
                    </a:solidFill>
                  </a:rPr>
                  <a:t>，才能保证输入图像尺寸和输入图像尺寸相等。</a:t>
                </a:r>
                <a:endParaRPr lang="en-US" altLang="zh-CN" sz="2000" dirty="0">
                  <a:solidFill>
                    <a:schemeClr val="tx1"/>
                  </a:solidFill>
                </a:endParaRPr>
              </a:p>
              <a:p>
                <a14:m>
                  <m:oMath xmlns:m="http://schemas.openxmlformats.org/officeDocument/2006/math">
                    <m:r>
                      <m:rPr>
                        <m:sty m:val="p"/>
                      </m:rPr>
                      <a:rPr lang="en-US" altLang="zh-CN" sz="2000" i="1" dirty="0" smtClean="0">
                        <a:solidFill>
                          <a:srgbClr val="FF0000"/>
                        </a:solidFill>
                        <a:latin typeface="Cambria Math" panose="02040503050406030204" pitchFamily="18" charset="0"/>
                      </a:rPr>
                      <m:t>O</m:t>
                    </m:r>
                    <m:r>
                      <a:rPr lang="en-US" altLang="zh-CN" sz="2000" b="0" i="1" dirty="0" smtClean="0">
                        <a:solidFill>
                          <a:srgbClr val="FF0000"/>
                        </a:solidFill>
                        <a:latin typeface="Cambria Math" panose="02040503050406030204" pitchFamily="18" charset="0"/>
                      </a:rPr>
                      <m:t>=</m:t>
                    </m:r>
                    <m:r>
                      <a:rPr lang="en-US" altLang="zh-CN" sz="2000" b="0" i="1" dirty="0" smtClean="0">
                        <a:solidFill>
                          <a:srgbClr val="FF0000"/>
                        </a:solidFill>
                        <a:latin typeface="Cambria Math" panose="02040503050406030204" pitchFamily="18" charset="0"/>
                      </a:rPr>
                      <m:t>𝐼</m:t>
                    </m:r>
                    <m:r>
                      <a:rPr lang="en-US" altLang="zh-CN" sz="2000" b="0" i="1" dirty="0" smtClean="0">
                        <a:solidFill>
                          <a:srgbClr val="FF0000"/>
                        </a:solidFill>
                        <a:latin typeface="Cambria Math" panose="02040503050406030204" pitchFamily="18" charset="0"/>
                      </a:rPr>
                      <m:t>+</m:t>
                    </m:r>
                    <m:r>
                      <a:rPr lang="en-US" altLang="zh-CN" sz="2000" b="0" i="1" dirty="0" smtClean="0">
                        <a:solidFill>
                          <a:srgbClr val="FF0000"/>
                        </a:solidFill>
                        <a:latin typeface="Cambria Math" panose="02040503050406030204" pitchFamily="18" charset="0"/>
                      </a:rPr>
                      <m:t>2</m:t>
                    </m:r>
                    <m:r>
                      <a:rPr lang="en-US" altLang="zh-CN" sz="2000" b="0" i="1" dirty="0" smtClean="0">
                        <a:solidFill>
                          <a:srgbClr val="FF0000"/>
                        </a:solidFill>
                        <a:latin typeface="Cambria Math" panose="02040503050406030204" pitchFamily="18" charset="0"/>
                      </a:rPr>
                      <m:t>∗</m:t>
                    </m:r>
                    <m:r>
                      <a:rPr lang="en-US" altLang="zh-CN" sz="2000" b="0" i="1" dirty="0" smtClean="0">
                        <a:solidFill>
                          <a:srgbClr val="FF0000"/>
                        </a:solidFill>
                        <a:latin typeface="Cambria Math" panose="02040503050406030204" pitchFamily="18" charset="0"/>
                      </a:rPr>
                      <m:t>𝑃𝑎𝑑𝑑𝑖𝑛𝑔</m:t>
                    </m:r>
                    <m:r>
                      <a:rPr lang="en-US" altLang="zh-CN" sz="2000" b="0" i="1" dirty="0" smtClean="0">
                        <a:solidFill>
                          <a:srgbClr val="FF0000"/>
                        </a:solidFill>
                        <a:latin typeface="Cambria Math" panose="02040503050406030204" pitchFamily="18" charset="0"/>
                      </a:rPr>
                      <m:t>−</m:t>
                    </m:r>
                    <m:r>
                      <a:rPr lang="en-US" altLang="zh-CN" sz="2000" b="0" i="1" dirty="0" smtClean="0">
                        <a:solidFill>
                          <a:srgbClr val="FF0000"/>
                        </a:solidFill>
                        <a:latin typeface="Cambria Math" panose="02040503050406030204" pitchFamily="18" charset="0"/>
                      </a:rPr>
                      <m:t>𝐹</m:t>
                    </m:r>
                    <m:r>
                      <a:rPr lang="en-US" altLang="zh-CN" sz="2000" b="0" i="0" dirty="0" smtClean="0">
                        <a:solidFill>
                          <a:srgbClr val="FF0000"/>
                        </a:solidFill>
                        <a:latin typeface="Cambria Math" panose="02040503050406030204" pitchFamily="18" charset="0"/>
                      </a:rPr>
                      <m:t>+</m:t>
                    </m:r>
                    <m:r>
                      <a:rPr lang="en-US" altLang="zh-CN" sz="2000" b="0" i="0" dirty="0" smtClean="0">
                        <a:solidFill>
                          <a:srgbClr val="FF0000"/>
                        </a:solidFill>
                        <a:latin typeface="Cambria Math" panose="02040503050406030204" pitchFamily="18" charset="0"/>
                      </a:rPr>
                      <m:t>1</m:t>
                    </m:r>
                  </m:oMath>
                </a14:m>
                <a:r>
                  <a:rPr lang="en-US" altLang="zh-CN" sz="2000" dirty="0">
                    <a:solidFill>
                      <a:srgbClr val="FF0000"/>
                    </a:solidFill>
                  </a:rPr>
                  <a:t>. </a:t>
                </a:r>
                <a14:m>
                  <m:oMath xmlns:m="http://schemas.openxmlformats.org/officeDocument/2006/math">
                    <m:r>
                      <a:rPr lang="en-US" altLang="zh-CN" sz="2000" b="0" i="1" smtClean="0">
                        <a:solidFill>
                          <a:srgbClr val="FF0000"/>
                        </a:solidFill>
                        <a:latin typeface="Cambria Math" panose="02040503050406030204" pitchFamily="18" charset="0"/>
                      </a:rPr>
                      <m:t>𝐹</m:t>
                    </m:r>
                    <m:r>
                      <a:rPr lang="zh-CN" altLang="en-US" sz="2000" i="1">
                        <a:solidFill>
                          <a:srgbClr val="FF0000"/>
                        </a:solidFill>
                        <a:latin typeface="Cambria Math" panose="02040503050406030204" pitchFamily="18" charset="0"/>
                      </a:rPr>
                      <m:t>为</m:t>
                    </m:r>
                  </m:oMath>
                </a14:m>
                <a:r>
                  <a:rPr lang="zh-CN" altLang="en-US" sz="2000" dirty="0">
                    <a:solidFill>
                      <a:srgbClr val="FF0000"/>
                    </a:solidFill>
                  </a:rPr>
                  <a:t>窗口大小</a:t>
                </a:r>
                <a:endParaRPr lang="en-US" altLang="zh-CN" sz="2000" dirty="0">
                  <a:solidFill>
                    <a:srgbClr val="FF0000"/>
                  </a:solidFill>
                </a:endParaRPr>
              </a:p>
              <a:p>
                <a:endParaRPr lang="en-US" altLang="zh-CN" sz="2000" dirty="0">
                  <a:solidFill>
                    <a:schemeClr val="tx1"/>
                  </a:solidFill>
                </a:endParaRPr>
              </a:p>
              <a:p>
                <a:pPr marL="342900" indent="-342900">
                  <a:buFont typeface="Arial" panose="020B0604020202020204" pitchFamily="34" charset="0"/>
                  <a:buChar char="•"/>
                </a:pPr>
                <a:endParaRPr lang="en-US" altLang="zh-CN" sz="2000" dirty="0">
                  <a:solidFill>
                    <a:schemeClr val="tx1"/>
                  </a:solidFill>
                </a:endParaRPr>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1250" r="-3611"/>
                </a:stretch>
              </a:blipFill>
            </p:spPr>
            <p:txBody>
              <a:bodyPr/>
              <a:lstStyle/>
              <a:p>
                <a:r>
                  <a:rPr lang="zh-CN" altLang="en-US">
                    <a:noFill/>
                  </a:rPr>
                  <a:t> </a:t>
                </a:r>
              </a:p>
            </p:txBody>
          </p:sp>
        </mc:Fallback>
      </mc:AlternateContent>
      <p:pic>
        <p:nvPicPr>
          <p:cNvPr id="1026" name="Picture 2" descr="动图">
            <a:extLst>
              <a:ext uri="{FF2B5EF4-FFF2-40B4-BE49-F238E27FC236}">
                <a16:creationId xmlns:a16="http://schemas.microsoft.com/office/drawing/2014/main" id="{82229BEE-D502-9692-DEC2-9A790E7E59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4973" y="1435608"/>
            <a:ext cx="4006867" cy="455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22054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线性滤波器基础</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a:bodyPr>
              <a:lstStyle/>
              <a:p>
                <a:pPr marL="342900" indent="-342900">
                  <a:buFont typeface="Arial" panose="020B0604020202020204" pitchFamily="34" charset="0"/>
                  <a:buChar char="•"/>
                </a:pPr>
                <a:r>
                  <a:rPr lang="zh-CN" altLang="en-US" sz="2000" dirty="0"/>
                  <a:t>线性滤波器通常会有一个滤波器（卷积核）。输出在中心点位置，且大小为</a:t>
                </a:r>
                <a:r>
                  <a:rPr lang="zh-CN" altLang="en-US" sz="2000" dirty="0">
                    <a:solidFill>
                      <a:srgbClr val="FF0000"/>
                    </a:solidFill>
                  </a:rPr>
                  <a:t>两个矩阵对位相乘的和</a:t>
                </a:r>
                <a:r>
                  <a:rPr lang="zh-CN" altLang="en-US" sz="2000" dirty="0"/>
                  <a:t>。也是他们的</a:t>
                </a:r>
                <a:r>
                  <a:rPr lang="zh-CN" altLang="en-US" sz="2000" dirty="0">
                    <a:solidFill>
                      <a:srgbClr val="FF0000"/>
                    </a:solidFill>
                  </a:rPr>
                  <a:t>加权求和</a:t>
                </a:r>
                <a:r>
                  <a:rPr lang="zh-CN" altLang="en-US" sz="2000" dirty="0"/>
                  <a:t>的结果。</a:t>
                </a:r>
                <a:endParaRPr lang="en-US" altLang="zh-CN" sz="2000" dirty="0"/>
              </a:p>
              <a:p>
                <a:pPr marL="342900" indent="-342900">
                  <a:buFont typeface="Arial" panose="020B0604020202020204" pitchFamily="34" charset="0"/>
                  <a:buChar char="•"/>
                </a:pPr>
                <a:r>
                  <a:rPr lang="zh-CN" altLang="en-US" sz="2000" dirty="0"/>
                  <a:t>输出尺寸为</a:t>
                </a:r>
                <a14:m>
                  <m:oMath xmlns:m="http://schemas.openxmlformats.org/officeDocument/2006/math">
                    <m:r>
                      <a:rPr lang="en-US" altLang="zh-CN" sz="2000" b="0" i="0" dirty="0" smtClean="0">
                        <a:solidFill>
                          <a:srgbClr val="FF0000"/>
                        </a:solidFill>
                        <a:latin typeface="Cambria Math" panose="02040503050406030204" pitchFamily="18" charset="0"/>
                      </a:rPr>
                      <m:t> </m:t>
                    </m:r>
                    <m:r>
                      <m:rPr>
                        <m:sty m:val="p"/>
                      </m:rPr>
                      <a:rPr lang="en-US" altLang="zh-CN" sz="2000" i="1" dirty="0" smtClean="0">
                        <a:solidFill>
                          <a:srgbClr val="FF0000"/>
                        </a:solidFill>
                        <a:latin typeface="Cambria Math" panose="02040503050406030204" pitchFamily="18" charset="0"/>
                      </a:rPr>
                      <m:t>O</m:t>
                    </m:r>
                    <m:r>
                      <a:rPr lang="en-US" altLang="zh-CN" sz="2000" b="0" i="1" dirty="0" smtClean="0">
                        <a:solidFill>
                          <a:srgbClr val="FF0000"/>
                        </a:solidFill>
                        <a:latin typeface="Cambria Math" panose="02040503050406030204" pitchFamily="18" charset="0"/>
                      </a:rPr>
                      <m:t>=</m:t>
                    </m:r>
                    <m:r>
                      <a:rPr lang="en-US" altLang="zh-CN" sz="2000" b="0" i="1" dirty="0" smtClean="0">
                        <a:solidFill>
                          <a:srgbClr val="FF0000"/>
                        </a:solidFill>
                        <a:latin typeface="Cambria Math" panose="02040503050406030204" pitchFamily="18" charset="0"/>
                      </a:rPr>
                      <m:t>𝐼</m:t>
                    </m:r>
                    <m:r>
                      <a:rPr lang="en-US" altLang="zh-CN" sz="2000" b="0" i="1" dirty="0" smtClean="0">
                        <a:solidFill>
                          <a:srgbClr val="FF0000"/>
                        </a:solidFill>
                        <a:latin typeface="Cambria Math" panose="02040503050406030204" pitchFamily="18" charset="0"/>
                      </a:rPr>
                      <m:t>−</m:t>
                    </m:r>
                    <m:r>
                      <a:rPr lang="en-US" altLang="zh-CN" sz="2000" b="0" i="1" dirty="0" smtClean="0">
                        <a:solidFill>
                          <a:srgbClr val="FF0000"/>
                        </a:solidFill>
                        <a:latin typeface="Cambria Math" panose="02040503050406030204" pitchFamily="18" charset="0"/>
                      </a:rPr>
                      <m:t>𝐹</m:t>
                    </m:r>
                    <m:r>
                      <a:rPr lang="en-US" altLang="zh-CN" sz="2000" b="0" i="0" dirty="0" smtClean="0">
                        <a:solidFill>
                          <a:srgbClr val="FF0000"/>
                        </a:solidFill>
                        <a:latin typeface="Cambria Math" panose="02040503050406030204" pitchFamily="18" charset="0"/>
                      </a:rPr>
                      <m:t>+1</m:t>
                    </m:r>
                  </m:oMath>
                </a14:m>
                <a:r>
                  <a:rPr lang="zh-CN" altLang="en-US" sz="2000" dirty="0">
                    <a:solidFill>
                      <a:srgbClr val="FF0000"/>
                    </a:solidFill>
                  </a:rPr>
                  <a:t>，</a:t>
                </a:r>
                <a:r>
                  <a:rPr lang="zh-CN" altLang="en-US" sz="2000" dirty="0">
                    <a:solidFill>
                      <a:schemeClr val="tx1"/>
                    </a:solidFill>
                  </a:rPr>
                  <a:t>常采用</a:t>
                </a:r>
                <a:r>
                  <a:rPr lang="zh-CN" altLang="en-US" sz="2000" dirty="0">
                    <a:solidFill>
                      <a:srgbClr val="FF0000"/>
                    </a:solidFill>
                  </a:rPr>
                  <a:t>裁剪，填充</a:t>
                </a:r>
                <a:r>
                  <a:rPr lang="zh-CN" altLang="en-US" sz="2000" dirty="0">
                    <a:solidFill>
                      <a:schemeClr val="tx1"/>
                    </a:solidFill>
                  </a:rPr>
                  <a:t>方式解决边界问题。</a:t>
                </a:r>
                <a:endParaRPr lang="en-US" altLang="zh-CN" sz="2000" dirty="0">
                  <a:solidFill>
                    <a:schemeClr val="tx1"/>
                  </a:solidFill>
                </a:endParaRPr>
              </a:p>
              <a:p>
                <a:pPr marL="342900" indent="-342900">
                  <a:buFont typeface="Arial" panose="020B0604020202020204" pitchFamily="34" charset="0"/>
                  <a:buChar char="•"/>
                </a:pPr>
                <a:r>
                  <a:rPr lang="zh-CN" altLang="en-US" sz="2000" dirty="0">
                    <a:solidFill>
                      <a:schemeClr val="tx1"/>
                    </a:solidFill>
                  </a:rPr>
                  <a:t>常用的填充方式有</a:t>
                </a:r>
                <a:r>
                  <a:rPr lang="zh-CN" altLang="en-US" sz="2000" dirty="0">
                    <a:solidFill>
                      <a:srgbClr val="FF0000"/>
                    </a:solidFill>
                  </a:rPr>
                  <a:t>零填充</a:t>
                </a:r>
                <a:r>
                  <a:rPr lang="zh-CN" altLang="en-US" sz="2000" dirty="0">
                    <a:solidFill>
                      <a:schemeClr val="tx1"/>
                    </a:solidFill>
                  </a:rPr>
                  <a:t>和</a:t>
                </a:r>
                <a:r>
                  <a:rPr lang="zh-CN" altLang="en-US" sz="2000" dirty="0">
                    <a:solidFill>
                      <a:srgbClr val="FF0000"/>
                    </a:solidFill>
                  </a:rPr>
                  <a:t>重复填充</a:t>
                </a:r>
                <a:r>
                  <a:rPr lang="zh-CN" altLang="en-US" sz="2000" dirty="0">
                    <a:solidFill>
                      <a:schemeClr val="tx1"/>
                    </a:solidFill>
                  </a:rPr>
                  <a:t>方式等。</a:t>
                </a:r>
                <a:endParaRPr lang="en-US" altLang="zh-CN" sz="2000" dirty="0">
                  <a:solidFill>
                    <a:schemeClr val="tx1"/>
                  </a:solidFill>
                </a:endParaRPr>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1111" r="-1389"/>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9C3145C4-E42D-D7F4-4D18-457E61B36F11}"/>
              </a:ext>
            </a:extLst>
          </p:cNvPr>
          <p:cNvPicPr>
            <a:picLocks noChangeAspect="1"/>
          </p:cNvPicPr>
          <p:nvPr/>
        </p:nvPicPr>
        <p:blipFill>
          <a:blip r:embed="rId3"/>
          <a:stretch>
            <a:fillRect/>
          </a:stretch>
        </p:blipFill>
        <p:spPr>
          <a:xfrm>
            <a:off x="6096000" y="1363393"/>
            <a:ext cx="4094348" cy="2842848"/>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AD9412D6-CDE5-405F-564D-A5A25CE465DB}"/>
                  </a:ext>
                </a:extLst>
              </p:cNvPr>
              <p:cNvSpPr txBox="1"/>
              <p:nvPr/>
            </p:nvSpPr>
            <p:spPr>
              <a:xfrm>
                <a:off x="6271470" y="4877738"/>
                <a:ext cx="549830" cy="4601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1</m:t>
                            </m:r>
                          </m:e>
                          <m:e>
                            <m:r>
                              <a:rPr lang="en-US" altLang="zh-CN" b="0" i="1" smtClean="0">
                                <a:latin typeface="Cambria Math" panose="02040503050406030204" pitchFamily="18" charset="0"/>
                              </a:rPr>
                              <m:t>6</m:t>
                            </m:r>
                          </m:e>
                        </m:mr>
                        <m:mr>
                          <m:e>
                            <m:r>
                              <a:rPr lang="en-US" altLang="zh-CN" b="0" i="1" smtClean="0">
                                <a:latin typeface="Cambria Math" panose="02040503050406030204" pitchFamily="18" charset="0"/>
                              </a:rPr>
                              <m:t>2</m:t>
                            </m:r>
                          </m:e>
                          <m:e>
                            <m:r>
                              <a:rPr lang="en-US" altLang="zh-CN" b="0" i="1" smtClean="0">
                                <a:latin typeface="Cambria Math" panose="02040503050406030204" pitchFamily="18" charset="0"/>
                              </a:rPr>
                              <m:t>2</m:t>
                            </m:r>
                          </m:e>
                        </m:mr>
                      </m:m>
                    </m:oMath>
                  </m:oMathPara>
                </a14:m>
                <a:endParaRPr lang="zh-CN" altLang="en-US" dirty="0"/>
              </a:p>
            </p:txBody>
          </p:sp>
        </mc:Choice>
        <mc:Fallback xmlns="">
          <p:sp>
            <p:nvSpPr>
              <p:cNvPr id="6" name="文本框 5">
                <a:extLst>
                  <a:ext uri="{FF2B5EF4-FFF2-40B4-BE49-F238E27FC236}">
                    <a16:creationId xmlns:a16="http://schemas.microsoft.com/office/drawing/2014/main" id="{AD9412D6-CDE5-405F-564D-A5A25CE465DB}"/>
                  </a:ext>
                </a:extLst>
              </p:cNvPr>
              <p:cNvSpPr txBox="1">
                <a:spLocks noRot="1" noChangeAspect="1" noMove="1" noResize="1" noEditPoints="1" noAdjustHandles="1" noChangeArrowheads="1" noChangeShapeType="1" noTextEdit="1"/>
              </p:cNvSpPr>
              <p:nvPr/>
            </p:nvSpPr>
            <p:spPr>
              <a:xfrm>
                <a:off x="6271470" y="4877738"/>
                <a:ext cx="549830" cy="460126"/>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7D56EE24-D453-0E56-D3AA-4A3C5CF0D732}"/>
                  </a:ext>
                </a:extLst>
              </p:cNvPr>
              <p:cNvSpPr txBox="1"/>
              <p:nvPr/>
            </p:nvSpPr>
            <p:spPr>
              <a:xfrm>
                <a:off x="7451066" y="4725585"/>
                <a:ext cx="1267975" cy="96366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m>
                        <m:mPr>
                          <m:mcs>
                            <m:mc>
                              <m:mcPr>
                                <m:count m:val="2"/>
                                <m:mcJc m:val="center"/>
                              </m:mcPr>
                            </m:mc>
                          </m:mcs>
                          <m:ctrlPr>
                            <a:rPr lang="en-US" altLang="zh-CN" i="1" smtClean="0">
                              <a:latin typeface="Cambria Math" panose="02040503050406030204" pitchFamily="18" charset="0"/>
                            </a:rPr>
                          </m:ctrlPr>
                        </m:mPr>
                        <m:mr>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0</m:t>
                                  </m:r>
                                </m:e>
                                <m:e>
                                  <m:r>
                                    <a:rPr lang="en-US" altLang="zh-CN" b="0" i="1" smtClean="0">
                                      <a:latin typeface="Cambria Math" panose="02040503050406030204" pitchFamily="18" charset="0"/>
                                    </a:rPr>
                                    <m:t>0</m:t>
                                  </m:r>
                                </m:e>
                              </m:mr>
                              <m:mr>
                                <m:e>
                                  <m:r>
                                    <a:rPr lang="en-US" altLang="zh-CN" b="0" i="1" smtClean="0">
                                      <a:latin typeface="Cambria Math" panose="02040503050406030204" pitchFamily="18" charset="0"/>
                                    </a:rPr>
                                    <m:t>0</m:t>
                                  </m:r>
                                </m:e>
                                <m:e>
                                  <m:r>
                                    <a:rPr lang="en-US" altLang="zh-CN" b="0" i="1" smtClean="0">
                                      <a:latin typeface="Cambria Math" panose="02040503050406030204" pitchFamily="18" charset="0"/>
                                    </a:rPr>
                                    <m:t>1</m:t>
                                  </m:r>
                                </m:e>
                              </m:mr>
                            </m:m>
                          </m:e>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0</m:t>
                                  </m:r>
                                </m:e>
                                <m:e>
                                  <m:r>
                                    <a:rPr lang="en-US" altLang="zh-CN" b="0" i="1" smtClean="0">
                                      <a:latin typeface="Cambria Math" panose="02040503050406030204" pitchFamily="18" charset="0"/>
                                    </a:rPr>
                                    <m:t>0</m:t>
                                  </m:r>
                                </m:e>
                              </m:mr>
                              <m:mr>
                                <m:e>
                                  <m:r>
                                    <a:rPr lang="en-US" altLang="zh-CN" b="0" i="1" smtClean="0">
                                      <a:latin typeface="Cambria Math" panose="02040503050406030204" pitchFamily="18" charset="0"/>
                                    </a:rPr>
                                    <m:t>6</m:t>
                                  </m:r>
                                </m:e>
                                <m:e>
                                  <m:r>
                                    <a:rPr lang="en-US" altLang="zh-CN" b="0" i="1" smtClean="0">
                                      <a:latin typeface="Cambria Math" panose="02040503050406030204" pitchFamily="18" charset="0"/>
                                    </a:rPr>
                                    <m:t>0</m:t>
                                  </m:r>
                                </m:e>
                              </m:mr>
                            </m:m>
                          </m:e>
                        </m:mr>
                        <m:mr>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0</m:t>
                                  </m:r>
                                </m:e>
                                <m:e>
                                  <m:r>
                                    <a:rPr lang="en-US" altLang="zh-CN" b="0" i="1" smtClean="0">
                                      <a:latin typeface="Cambria Math" panose="02040503050406030204" pitchFamily="18" charset="0"/>
                                    </a:rPr>
                                    <m:t>2</m:t>
                                  </m:r>
                                </m:e>
                              </m:mr>
                              <m:mr>
                                <m:e>
                                  <m:r>
                                    <a:rPr lang="en-US" altLang="zh-CN" b="0" i="1" smtClean="0">
                                      <a:latin typeface="Cambria Math" panose="02040503050406030204" pitchFamily="18" charset="0"/>
                                    </a:rPr>
                                    <m:t>0</m:t>
                                  </m:r>
                                </m:e>
                                <m:e>
                                  <m:r>
                                    <a:rPr lang="en-US" altLang="zh-CN" b="0" i="1" smtClean="0">
                                      <a:latin typeface="Cambria Math" panose="02040503050406030204" pitchFamily="18" charset="0"/>
                                    </a:rPr>
                                    <m:t>0</m:t>
                                  </m:r>
                                </m:e>
                              </m:mr>
                            </m:m>
                          </m:e>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2</m:t>
                                  </m:r>
                                </m:e>
                                <m:e>
                                  <m:r>
                                    <a:rPr lang="en-US" altLang="zh-CN" b="0" i="1" smtClean="0">
                                      <a:latin typeface="Cambria Math" panose="02040503050406030204" pitchFamily="18" charset="0"/>
                                    </a:rPr>
                                    <m:t>0</m:t>
                                  </m:r>
                                </m:e>
                              </m:mr>
                              <m:mr>
                                <m:e>
                                  <m:r>
                                    <a:rPr lang="en-US" altLang="zh-CN" b="0" i="1" smtClean="0">
                                      <a:latin typeface="Cambria Math" panose="02040503050406030204" pitchFamily="18" charset="0"/>
                                    </a:rPr>
                                    <m:t>0</m:t>
                                  </m:r>
                                </m:e>
                                <m:e>
                                  <m:r>
                                    <a:rPr lang="en-US" altLang="zh-CN" b="0" i="1" smtClean="0">
                                      <a:latin typeface="Cambria Math" panose="02040503050406030204" pitchFamily="18" charset="0"/>
                                    </a:rPr>
                                    <m:t>0</m:t>
                                  </m:r>
                                </m:e>
                              </m:mr>
                            </m:m>
                          </m:e>
                        </m:mr>
                      </m:m>
                    </m:oMath>
                  </m:oMathPara>
                </a14:m>
                <a:endParaRPr lang="zh-CN" altLang="en-US" dirty="0"/>
              </a:p>
            </p:txBody>
          </p:sp>
        </mc:Choice>
        <mc:Fallback xmlns="">
          <p:sp>
            <p:nvSpPr>
              <p:cNvPr id="7" name="文本框 6">
                <a:extLst>
                  <a:ext uri="{FF2B5EF4-FFF2-40B4-BE49-F238E27FC236}">
                    <a16:creationId xmlns:a16="http://schemas.microsoft.com/office/drawing/2014/main" id="{7D56EE24-D453-0E56-D3AA-4A3C5CF0D732}"/>
                  </a:ext>
                </a:extLst>
              </p:cNvPr>
              <p:cNvSpPr txBox="1">
                <a:spLocks noRot="1" noChangeAspect="1" noMove="1" noResize="1" noEditPoints="1" noAdjustHandles="1" noChangeArrowheads="1" noChangeShapeType="1" noTextEdit="1"/>
              </p:cNvSpPr>
              <p:nvPr/>
            </p:nvSpPr>
            <p:spPr>
              <a:xfrm>
                <a:off x="7451066" y="4725585"/>
                <a:ext cx="1267975" cy="963662"/>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930FB592-FDD8-D907-528D-C05DC55549A1}"/>
                  </a:ext>
                </a:extLst>
              </p:cNvPr>
              <p:cNvSpPr txBox="1"/>
              <p:nvPr/>
            </p:nvSpPr>
            <p:spPr>
              <a:xfrm>
                <a:off x="9141412" y="4725585"/>
                <a:ext cx="1267975" cy="9618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m>
                        <m:mPr>
                          <m:mcs>
                            <m:mc>
                              <m:mcPr>
                                <m:count m:val="2"/>
                                <m:mcJc m:val="center"/>
                              </m:mcPr>
                            </m:mc>
                          </m:mcs>
                          <m:ctrlPr>
                            <a:rPr lang="en-US" altLang="zh-CN" i="1" smtClean="0">
                              <a:latin typeface="Cambria Math" panose="02040503050406030204" pitchFamily="18" charset="0"/>
                            </a:rPr>
                          </m:ctrlPr>
                        </m:mPr>
                        <m:mr>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1</m:t>
                                  </m:r>
                                </m:e>
                                <m:e>
                                  <m:r>
                                    <a:rPr lang="en-US" altLang="zh-CN" b="0" i="1" smtClean="0">
                                      <a:latin typeface="Cambria Math" panose="02040503050406030204" pitchFamily="18" charset="0"/>
                                    </a:rPr>
                                    <m:t>1</m:t>
                                  </m:r>
                                </m:e>
                              </m:mr>
                              <m:mr>
                                <m:e>
                                  <m:r>
                                    <a:rPr lang="en-US" altLang="zh-CN" b="0" i="1" smtClean="0">
                                      <a:latin typeface="Cambria Math" panose="02040503050406030204" pitchFamily="18" charset="0"/>
                                    </a:rPr>
                                    <m:t>1</m:t>
                                  </m:r>
                                </m:e>
                                <m:e>
                                  <m:r>
                                    <a:rPr lang="en-US" altLang="zh-CN" b="0" i="1" smtClean="0">
                                      <a:latin typeface="Cambria Math" panose="02040503050406030204" pitchFamily="18" charset="0"/>
                                    </a:rPr>
                                    <m:t>1</m:t>
                                  </m:r>
                                </m:e>
                              </m:mr>
                            </m:m>
                          </m:e>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6</m:t>
                                  </m:r>
                                </m:e>
                                <m:e>
                                  <m:r>
                                    <a:rPr lang="en-US" altLang="zh-CN" b="0" i="1" smtClean="0">
                                      <a:latin typeface="Cambria Math" panose="02040503050406030204" pitchFamily="18" charset="0"/>
                                    </a:rPr>
                                    <m:t>6</m:t>
                                  </m:r>
                                </m:e>
                              </m:mr>
                              <m:mr>
                                <m:e>
                                  <m:r>
                                    <a:rPr lang="en-US" altLang="zh-CN" b="0" i="1" smtClean="0">
                                      <a:latin typeface="Cambria Math" panose="02040503050406030204" pitchFamily="18" charset="0"/>
                                    </a:rPr>
                                    <m:t>6</m:t>
                                  </m:r>
                                </m:e>
                                <m:e>
                                  <m:r>
                                    <a:rPr lang="en-US" altLang="zh-CN" b="0" i="1" smtClean="0">
                                      <a:latin typeface="Cambria Math" panose="02040503050406030204" pitchFamily="18" charset="0"/>
                                    </a:rPr>
                                    <m:t>6</m:t>
                                  </m:r>
                                </m:e>
                              </m:mr>
                            </m:m>
                          </m:e>
                        </m:mr>
                        <m:mr>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2</m:t>
                                  </m:r>
                                </m:e>
                                <m:e>
                                  <m:r>
                                    <a:rPr lang="en-US" altLang="zh-CN" b="0" i="1" smtClean="0">
                                      <a:latin typeface="Cambria Math" panose="02040503050406030204" pitchFamily="18" charset="0"/>
                                    </a:rPr>
                                    <m:t>2</m:t>
                                  </m:r>
                                </m:e>
                              </m:mr>
                              <m:mr>
                                <m:e>
                                  <m:r>
                                    <a:rPr lang="en-US" altLang="zh-CN" b="0" i="1" smtClean="0">
                                      <a:latin typeface="Cambria Math" panose="02040503050406030204" pitchFamily="18" charset="0"/>
                                    </a:rPr>
                                    <m:t>2</m:t>
                                  </m:r>
                                </m:e>
                                <m:e>
                                  <m:r>
                                    <a:rPr lang="en-US" altLang="zh-CN" b="0" i="1" smtClean="0">
                                      <a:latin typeface="Cambria Math" panose="02040503050406030204" pitchFamily="18" charset="0"/>
                                    </a:rPr>
                                    <m:t>2</m:t>
                                  </m:r>
                                </m:e>
                              </m:mr>
                            </m:m>
                          </m:e>
                          <m:e>
                            <m:m>
                              <m:mPr>
                                <m:mcs>
                                  <m:mc>
                                    <m:mcPr>
                                      <m:count m:val="2"/>
                                      <m:mcJc m:val="center"/>
                                    </m:mcPr>
                                  </m:mc>
                                </m:mcs>
                                <m:ctrlPr>
                                  <a:rPr lang="en-US" altLang="zh-CN" i="1" smtClean="0">
                                    <a:latin typeface="Cambria Math" panose="02040503050406030204" pitchFamily="18" charset="0"/>
                                  </a:rPr>
                                </m:ctrlPr>
                              </m:mPr>
                              <m:mr>
                                <m:e>
                                  <m:r>
                                    <m:rPr>
                                      <m:brk m:alnAt="7"/>
                                    </m:rPr>
                                    <a:rPr lang="en-US" altLang="zh-CN" b="0" i="1" smtClean="0">
                                      <a:latin typeface="Cambria Math" panose="02040503050406030204" pitchFamily="18" charset="0"/>
                                    </a:rPr>
                                    <m:t>2</m:t>
                                  </m:r>
                                </m:e>
                                <m:e>
                                  <m:r>
                                    <a:rPr lang="en-US" altLang="zh-CN" b="0" i="1" smtClean="0">
                                      <a:latin typeface="Cambria Math" panose="02040503050406030204" pitchFamily="18" charset="0"/>
                                    </a:rPr>
                                    <m:t>2</m:t>
                                  </m:r>
                                </m:e>
                              </m:mr>
                              <m:mr>
                                <m:e>
                                  <m:r>
                                    <a:rPr lang="en-US" altLang="zh-CN" b="0" i="1" smtClean="0">
                                      <a:latin typeface="Cambria Math" panose="02040503050406030204" pitchFamily="18" charset="0"/>
                                    </a:rPr>
                                    <m:t>2</m:t>
                                  </m:r>
                                </m:e>
                                <m:e>
                                  <m:r>
                                    <a:rPr lang="en-US" altLang="zh-CN" b="0" i="1" smtClean="0">
                                      <a:latin typeface="Cambria Math" panose="02040503050406030204" pitchFamily="18" charset="0"/>
                                    </a:rPr>
                                    <m:t>2</m:t>
                                  </m:r>
                                </m:e>
                              </m:mr>
                            </m:m>
                          </m:e>
                        </m:mr>
                      </m:m>
                    </m:oMath>
                  </m:oMathPara>
                </a14:m>
                <a:endParaRPr lang="zh-CN" altLang="en-US" dirty="0"/>
              </a:p>
            </p:txBody>
          </p:sp>
        </mc:Choice>
        <mc:Fallback xmlns="">
          <p:sp>
            <p:nvSpPr>
              <p:cNvPr id="10" name="文本框 9">
                <a:extLst>
                  <a:ext uri="{FF2B5EF4-FFF2-40B4-BE49-F238E27FC236}">
                    <a16:creationId xmlns:a16="http://schemas.microsoft.com/office/drawing/2014/main" id="{930FB592-FDD8-D907-528D-C05DC55549A1}"/>
                  </a:ext>
                </a:extLst>
              </p:cNvPr>
              <p:cNvSpPr txBox="1">
                <a:spLocks noRot="1" noChangeAspect="1" noMove="1" noResize="1" noEditPoints="1" noAdjustHandles="1" noChangeArrowheads="1" noChangeShapeType="1" noTextEdit="1"/>
              </p:cNvSpPr>
              <p:nvPr/>
            </p:nvSpPr>
            <p:spPr>
              <a:xfrm>
                <a:off x="9141412" y="4725585"/>
                <a:ext cx="1267975" cy="961866"/>
              </a:xfrm>
              <a:prstGeom prst="rect">
                <a:avLst/>
              </a:prstGeom>
              <a:blipFill>
                <a:blip r:embed="rId6"/>
                <a:stretch>
                  <a:fillRect/>
                </a:stretch>
              </a:blipFill>
            </p:spPr>
            <p:txBody>
              <a:bodyPr/>
              <a:lstStyle/>
              <a:p>
                <a:r>
                  <a:rPr lang="zh-CN" altLang="en-US">
                    <a:noFill/>
                  </a:rPr>
                  <a:t> </a:t>
                </a:r>
              </a:p>
            </p:txBody>
          </p:sp>
        </mc:Fallback>
      </mc:AlternateContent>
      <p:sp>
        <p:nvSpPr>
          <p:cNvPr id="12" name="文本框 11">
            <a:extLst>
              <a:ext uri="{FF2B5EF4-FFF2-40B4-BE49-F238E27FC236}">
                <a16:creationId xmlns:a16="http://schemas.microsoft.com/office/drawing/2014/main" id="{30049A9E-8BDB-7141-9A1D-A379BAE15583}"/>
              </a:ext>
            </a:extLst>
          </p:cNvPr>
          <p:cNvSpPr txBox="1"/>
          <p:nvPr/>
        </p:nvSpPr>
        <p:spPr>
          <a:xfrm>
            <a:off x="7680960" y="5837463"/>
            <a:ext cx="883920" cy="369332"/>
          </a:xfrm>
          <a:prstGeom prst="rect">
            <a:avLst/>
          </a:prstGeom>
          <a:noFill/>
        </p:spPr>
        <p:txBody>
          <a:bodyPr wrap="square">
            <a:spAutoFit/>
          </a:bodyPr>
          <a:lstStyle/>
          <a:p>
            <a:r>
              <a:rPr lang="zh-CN" altLang="en-US" sz="1800" dirty="0">
                <a:solidFill>
                  <a:srgbClr val="FF0000"/>
                </a:solidFill>
              </a:rPr>
              <a:t>零填充</a:t>
            </a:r>
            <a:endParaRPr lang="zh-CN" altLang="en-US" dirty="0"/>
          </a:p>
        </p:txBody>
      </p:sp>
      <p:sp>
        <p:nvSpPr>
          <p:cNvPr id="14" name="文本框 13">
            <a:extLst>
              <a:ext uri="{FF2B5EF4-FFF2-40B4-BE49-F238E27FC236}">
                <a16:creationId xmlns:a16="http://schemas.microsoft.com/office/drawing/2014/main" id="{FD91964F-EED5-497D-F3FD-6A429DB93A71}"/>
              </a:ext>
            </a:extLst>
          </p:cNvPr>
          <p:cNvSpPr txBox="1"/>
          <p:nvPr/>
        </p:nvSpPr>
        <p:spPr>
          <a:xfrm>
            <a:off x="9141412" y="5837463"/>
            <a:ext cx="1110028" cy="369332"/>
          </a:xfrm>
          <a:prstGeom prst="rect">
            <a:avLst/>
          </a:prstGeom>
          <a:noFill/>
        </p:spPr>
        <p:txBody>
          <a:bodyPr wrap="square">
            <a:spAutoFit/>
          </a:bodyPr>
          <a:lstStyle/>
          <a:p>
            <a:r>
              <a:rPr lang="zh-CN" altLang="en-US" sz="1800" dirty="0">
                <a:solidFill>
                  <a:srgbClr val="FF0000"/>
                </a:solidFill>
              </a:rPr>
              <a:t>重复填充</a:t>
            </a:r>
            <a:endParaRPr lang="zh-CN" altLang="en-US" dirty="0"/>
          </a:p>
        </p:txBody>
      </p:sp>
    </p:spTree>
    <p:extLst>
      <p:ext uri="{BB962C8B-B14F-4D97-AF65-F5344CB8AC3E}">
        <p14:creationId xmlns:p14="http://schemas.microsoft.com/office/powerpoint/2010/main" val="22581304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a:t>
            </a:r>
            <a:r>
              <a:rPr lang="en-US" altLang="zh-CN" dirty="0"/>
              <a:t>-</a:t>
            </a:r>
            <a:r>
              <a:rPr lang="zh-CN" altLang="en-US" dirty="0"/>
              <a:t>平滑空间滤波器</a:t>
            </a:r>
            <a:endParaRPr lang="en-US" altLang="zh-CN" sz="2800" dirty="0"/>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6795839" cy="5066792"/>
          </a:xfrm>
        </p:spPr>
        <p:txBody>
          <a:bodyPr>
            <a:normAutofit/>
          </a:bodyPr>
          <a:lstStyle/>
          <a:p>
            <a:pPr marL="342900" indent="-342900">
              <a:buFont typeface="Arial" panose="020B0604020202020204" pitchFamily="34" charset="0"/>
              <a:buChar char="•"/>
            </a:pPr>
            <a:r>
              <a:rPr lang="zh-CN" altLang="en-US" sz="2000" dirty="0"/>
              <a:t>平滑线性空间滤波器的输出是包含在滤波器模板领域内的像素的简单平均值。有时也称作“均值滤波器”。</a:t>
            </a:r>
            <a:endParaRPr lang="en-US" altLang="zh-CN" sz="2000" dirty="0"/>
          </a:p>
          <a:p>
            <a:pPr marL="342900" indent="-342900">
              <a:buFont typeface="Arial" panose="020B0604020202020204" pitchFamily="34" charset="0"/>
              <a:buChar char="•"/>
            </a:pPr>
            <a:r>
              <a:rPr lang="zh-CN" altLang="en-US" sz="2000" dirty="0"/>
              <a:t>效果：降低图像的“尖锐”变化。如噪声和图像边缘信息。</a:t>
            </a:r>
            <a:endParaRPr lang="en-US" altLang="zh-CN" sz="2000" dirty="0"/>
          </a:p>
          <a:p>
            <a:pPr marL="342900" indent="-342900">
              <a:buFont typeface="Arial" panose="020B0604020202020204" pitchFamily="34" charset="0"/>
              <a:buChar char="•"/>
            </a:pPr>
            <a:r>
              <a:rPr lang="zh-CN" altLang="en-US" sz="2000" dirty="0"/>
              <a:t>应用：减少噪声，减少不相关的照片细节（</a:t>
            </a:r>
            <a:r>
              <a:rPr lang="zh-CN" altLang="en-US" sz="2000" dirty="0">
                <a:solidFill>
                  <a:schemeClr val="accent2">
                    <a:lumMod val="75000"/>
                  </a:schemeClr>
                </a:solidFill>
              </a:rPr>
              <a:t>斑</a:t>
            </a:r>
            <a:r>
              <a:rPr lang="en-US" altLang="zh-CN" sz="2000" dirty="0">
                <a:solidFill>
                  <a:schemeClr val="accent2">
                    <a:lumMod val="75000"/>
                  </a:schemeClr>
                </a:solidFill>
              </a:rPr>
              <a:t>/</a:t>
            </a:r>
            <a:r>
              <a:rPr lang="zh-CN" altLang="en-US" sz="2000" dirty="0">
                <a:solidFill>
                  <a:schemeClr val="accent2">
                    <a:lumMod val="75000"/>
                  </a:schemeClr>
                </a:solidFill>
              </a:rPr>
              <a:t>痘痘？</a:t>
            </a:r>
            <a:r>
              <a:rPr lang="zh-CN" altLang="en-US" sz="2000" dirty="0"/>
              <a:t>）。</a:t>
            </a:r>
            <a:endParaRPr lang="en-US" altLang="zh-CN" sz="2000" dirty="0"/>
          </a:p>
          <a:p>
            <a:pPr marL="342900" indent="-342900">
              <a:buFont typeface="Arial" panose="020B0604020202020204" pitchFamily="34" charset="0"/>
              <a:buChar char="•"/>
            </a:pPr>
            <a:r>
              <a:rPr lang="zh-CN" altLang="en-US" sz="2000" dirty="0"/>
              <a:t>缺点：丢失了图像边缘细节信息。（</a:t>
            </a:r>
            <a:r>
              <a:rPr lang="zh-CN" altLang="en-US" sz="2000" dirty="0">
                <a:solidFill>
                  <a:schemeClr val="accent2">
                    <a:lumMod val="75000"/>
                  </a:schemeClr>
                </a:solidFill>
              </a:rPr>
              <a:t>脸磨皮？</a:t>
            </a:r>
            <a:r>
              <a:rPr lang="zh-CN" altLang="en-US" sz="2000" dirty="0"/>
              <a:t>）</a:t>
            </a:r>
            <a:endParaRPr lang="en-US" altLang="zh-CN" sz="2000" dirty="0"/>
          </a:p>
          <a:p>
            <a:pPr marL="342900" indent="-342900">
              <a:buFont typeface="Arial" panose="020B0604020202020204" pitchFamily="34" charset="0"/>
              <a:buChar char="•"/>
            </a:pPr>
            <a:r>
              <a:rPr lang="zh-CN" altLang="en-US" sz="2000" dirty="0"/>
              <a:t>为了减少均值滤波器的缺点，采用了加权平均的卷积核。</a:t>
            </a:r>
            <a:r>
              <a:rPr lang="zh-CN" altLang="en-US" sz="2000" dirty="0">
                <a:solidFill>
                  <a:srgbClr val="FF0000"/>
                </a:solidFill>
              </a:rPr>
              <a:t>给中心点更高的权重，边缘点较低的权重。</a:t>
            </a:r>
            <a:endParaRPr lang="en-US" altLang="zh-CN" sz="2000" dirty="0">
              <a:solidFill>
                <a:srgbClr val="FF0000"/>
              </a:solidFill>
            </a:endParaRPr>
          </a:p>
        </p:txBody>
      </p:sp>
      <p:pic>
        <p:nvPicPr>
          <p:cNvPr id="5" name="图片 4">
            <a:extLst>
              <a:ext uri="{FF2B5EF4-FFF2-40B4-BE49-F238E27FC236}">
                <a16:creationId xmlns:a16="http://schemas.microsoft.com/office/drawing/2014/main" id="{8528D888-35D6-C466-B741-43932A1214B1}"/>
              </a:ext>
            </a:extLst>
          </p:cNvPr>
          <p:cNvPicPr>
            <a:picLocks noChangeAspect="1"/>
          </p:cNvPicPr>
          <p:nvPr/>
        </p:nvPicPr>
        <p:blipFill>
          <a:blip r:embed="rId2"/>
          <a:stretch>
            <a:fillRect/>
          </a:stretch>
        </p:blipFill>
        <p:spPr>
          <a:xfrm>
            <a:off x="7591366" y="3904743"/>
            <a:ext cx="2295525" cy="1714500"/>
          </a:xfrm>
          <a:prstGeom prst="rect">
            <a:avLst/>
          </a:prstGeom>
        </p:spPr>
      </p:pic>
      <p:pic>
        <p:nvPicPr>
          <p:cNvPr id="7" name="图片 6">
            <a:extLst>
              <a:ext uri="{FF2B5EF4-FFF2-40B4-BE49-F238E27FC236}">
                <a16:creationId xmlns:a16="http://schemas.microsoft.com/office/drawing/2014/main" id="{5D042CF2-22BF-1984-C34D-170AD532D5A5}"/>
              </a:ext>
            </a:extLst>
          </p:cNvPr>
          <p:cNvPicPr>
            <a:picLocks noChangeAspect="1"/>
          </p:cNvPicPr>
          <p:nvPr/>
        </p:nvPicPr>
        <p:blipFill>
          <a:blip r:embed="rId3"/>
          <a:stretch>
            <a:fillRect/>
          </a:stretch>
        </p:blipFill>
        <p:spPr>
          <a:xfrm>
            <a:off x="7591366" y="1537208"/>
            <a:ext cx="2133600" cy="1619250"/>
          </a:xfrm>
          <a:prstGeom prst="rect">
            <a:avLst/>
          </a:prstGeom>
        </p:spPr>
      </p:pic>
      <p:sp>
        <p:nvSpPr>
          <p:cNvPr id="10" name="文本框 9">
            <a:extLst>
              <a:ext uri="{FF2B5EF4-FFF2-40B4-BE49-F238E27FC236}">
                <a16:creationId xmlns:a16="http://schemas.microsoft.com/office/drawing/2014/main" id="{253ECF1D-F143-A6AD-08C8-DC15EC41CB6C}"/>
              </a:ext>
            </a:extLst>
          </p:cNvPr>
          <p:cNvSpPr txBox="1"/>
          <p:nvPr/>
        </p:nvSpPr>
        <p:spPr>
          <a:xfrm>
            <a:off x="8022848" y="3161269"/>
            <a:ext cx="1427798" cy="369332"/>
          </a:xfrm>
          <a:prstGeom prst="rect">
            <a:avLst/>
          </a:prstGeom>
          <a:noFill/>
        </p:spPr>
        <p:txBody>
          <a:bodyPr wrap="square">
            <a:spAutoFit/>
          </a:bodyPr>
          <a:lstStyle/>
          <a:p>
            <a:r>
              <a:rPr lang="zh-CN" altLang="en-US" sz="1800" dirty="0">
                <a:solidFill>
                  <a:srgbClr val="FF0000"/>
                </a:solidFill>
              </a:rPr>
              <a:t>均值滤波器</a:t>
            </a:r>
            <a:endParaRPr lang="zh-CN" altLang="en-US" dirty="0"/>
          </a:p>
        </p:txBody>
      </p:sp>
      <p:sp>
        <p:nvSpPr>
          <p:cNvPr id="11" name="文本框 10">
            <a:extLst>
              <a:ext uri="{FF2B5EF4-FFF2-40B4-BE49-F238E27FC236}">
                <a16:creationId xmlns:a16="http://schemas.microsoft.com/office/drawing/2014/main" id="{ADF6D3F5-D362-3E6B-96DE-EA3930F2B4AD}"/>
              </a:ext>
            </a:extLst>
          </p:cNvPr>
          <p:cNvSpPr txBox="1"/>
          <p:nvPr/>
        </p:nvSpPr>
        <p:spPr>
          <a:xfrm>
            <a:off x="7900928" y="5711429"/>
            <a:ext cx="1812032" cy="369332"/>
          </a:xfrm>
          <a:prstGeom prst="rect">
            <a:avLst/>
          </a:prstGeom>
          <a:noFill/>
        </p:spPr>
        <p:txBody>
          <a:bodyPr wrap="square">
            <a:spAutoFit/>
          </a:bodyPr>
          <a:lstStyle/>
          <a:p>
            <a:r>
              <a:rPr lang="zh-CN" altLang="en-US" sz="1800" dirty="0">
                <a:solidFill>
                  <a:srgbClr val="FF0000"/>
                </a:solidFill>
              </a:rPr>
              <a:t>加权均值滤波器</a:t>
            </a:r>
            <a:endParaRPr lang="zh-CN" altLang="en-US" dirty="0"/>
          </a:p>
        </p:txBody>
      </p:sp>
    </p:spTree>
    <p:extLst>
      <p:ext uri="{BB962C8B-B14F-4D97-AF65-F5344CB8AC3E}">
        <p14:creationId xmlns:p14="http://schemas.microsoft.com/office/powerpoint/2010/main" val="13654446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a:t>
            </a:r>
            <a:r>
              <a:rPr lang="en-US" altLang="zh-CN" dirty="0"/>
              <a:t>-</a:t>
            </a:r>
            <a:r>
              <a:rPr lang="zh-CN" altLang="en-US" dirty="0"/>
              <a:t>平滑空间滤波器</a:t>
            </a:r>
            <a:endParaRPr lang="en-US" altLang="zh-CN" sz="2800" dirty="0"/>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5920233" cy="4974336"/>
          </a:xfrm>
        </p:spPr>
        <p:txBody>
          <a:bodyPr>
            <a:normAutofit/>
          </a:bodyPr>
          <a:lstStyle/>
          <a:p>
            <a:pPr marL="342900" indent="-342900">
              <a:buFont typeface="Arial" panose="020B0604020202020204" pitchFamily="34" charset="0"/>
              <a:buChar char="•"/>
            </a:pPr>
            <a:r>
              <a:rPr lang="zh-CN" altLang="en-US" sz="2000" dirty="0">
                <a:solidFill>
                  <a:srgbClr val="FF0000"/>
                </a:solidFill>
              </a:rPr>
              <a:t>右图显示了随着卷积核的增大，图片的不同效果。</a:t>
            </a:r>
            <a:endParaRPr lang="en-US" altLang="zh-CN" sz="2000" dirty="0">
              <a:solidFill>
                <a:srgbClr val="FF0000"/>
              </a:solidFill>
            </a:endParaRPr>
          </a:p>
          <a:p>
            <a:pPr marL="685800" lvl="1" indent="-457200">
              <a:buFont typeface="+mj-lt"/>
              <a:buAutoNum type="arabicPeriod"/>
            </a:pPr>
            <a:r>
              <a:rPr lang="zh-CN" altLang="en-US" sz="2000" dirty="0">
                <a:solidFill>
                  <a:srgbClr val="FF0000"/>
                </a:solidFill>
              </a:rPr>
              <a:t>图片越来越模糊，细节丢失</a:t>
            </a:r>
            <a:endParaRPr lang="en-US" altLang="zh-CN" sz="2000" dirty="0">
              <a:solidFill>
                <a:srgbClr val="FF0000"/>
              </a:solidFill>
            </a:endParaRPr>
          </a:p>
          <a:p>
            <a:pPr marL="685800" lvl="1" indent="-457200">
              <a:buFont typeface="+mj-lt"/>
              <a:buAutoNum type="arabicPeriod"/>
            </a:pPr>
            <a:r>
              <a:rPr lang="zh-CN" altLang="en-US" sz="2000" dirty="0">
                <a:solidFill>
                  <a:srgbClr val="FF0000"/>
                </a:solidFill>
              </a:rPr>
              <a:t>周围的黑框比较明显</a:t>
            </a:r>
            <a:endParaRPr lang="en-US" altLang="zh-CN" sz="2000" dirty="0">
              <a:solidFill>
                <a:srgbClr val="FF0000"/>
              </a:solidFill>
            </a:endParaRPr>
          </a:p>
        </p:txBody>
      </p:sp>
      <p:pic>
        <p:nvPicPr>
          <p:cNvPr id="6" name="图片 5">
            <a:extLst>
              <a:ext uri="{FF2B5EF4-FFF2-40B4-BE49-F238E27FC236}">
                <a16:creationId xmlns:a16="http://schemas.microsoft.com/office/drawing/2014/main" id="{0B43D050-3003-CB5A-8E17-12F5E0F1C9FB}"/>
              </a:ext>
            </a:extLst>
          </p:cNvPr>
          <p:cNvPicPr>
            <a:picLocks noChangeAspect="1"/>
          </p:cNvPicPr>
          <p:nvPr/>
        </p:nvPicPr>
        <p:blipFill>
          <a:blip r:embed="rId2"/>
          <a:stretch>
            <a:fillRect/>
          </a:stretch>
        </p:blipFill>
        <p:spPr>
          <a:xfrm>
            <a:off x="6771322" y="1435608"/>
            <a:ext cx="3952875" cy="4876800"/>
          </a:xfrm>
          <a:prstGeom prst="rect">
            <a:avLst/>
          </a:prstGeom>
        </p:spPr>
      </p:pic>
      <p:sp>
        <p:nvSpPr>
          <p:cNvPr id="8" name="文本框 7">
            <a:extLst>
              <a:ext uri="{FF2B5EF4-FFF2-40B4-BE49-F238E27FC236}">
                <a16:creationId xmlns:a16="http://schemas.microsoft.com/office/drawing/2014/main" id="{4B433989-F093-6170-B426-F3063D3BCD31}"/>
              </a:ext>
            </a:extLst>
          </p:cNvPr>
          <p:cNvSpPr txBox="1"/>
          <p:nvPr/>
        </p:nvSpPr>
        <p:spPr>
          <a:xfrm>
            <a:off x="8016240" y="6290548"/>
            <a:ext cx="1618135" cy="369332"/>
          </a:xfrm>
          <a:prstGeom prst="rect">
            <a:avLst/>
          </a:prstGeom>
          <a:noFill/>
        </p:spPr>
        <p:txBody>
          <a:bodyPr wrap="none" rtlCol="0">
            <a:spAutoFit/>
          </a:bodyPr>
          <a:lstStyle/>
          <a:p>
            <a:r>
              <a:rPr lang="en-US" altLang="zh-CN" dirty="0"/>
              <a:t>Zero padding </a:t>
            </a:r>
            <a:endParaRPr lang="zh-CN" altLang="en-US" dirty="0"/>
          </a:p>
        </p:txBody>
      </p:sp>
    </p:spTree>
    <p:extLst>
      <p:ext uri="{BB962C8B-B14F-4D97-AF65-F5344CB8AC3E}">
        <p14:creationId xmlns:p14="http://schemas.microsoft.com/office/powerpoint/2010/main" val="18816433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a:t>
            </a:r>
            <a:r>
              <a:rPr lang="en-US" altLang="zh-CN" dirty="0"/>
              <a:t>-</a:t>
            </a:r>
            <a:r>
              <a:rPr lang="zh-CN" altLang="en-US" dirty="0"/>
              <a:t>边缘检测滤波器</a:t>
            </a:r>
            <a:endParaRPr lang="en-US" altLang="zh-CN" sz="2800" dirty="0"/>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5757673" cy="4974336"/>
          </a:xfrm>
        </p:spPr>
        <p:txBody>
          <a:bodyPr>
            <a:normAutofit/>
          </a:bodyPr>
          <a:lstStyle/>
          <a:p>
            <a:pPr marL="342900" indent="-342900">
              <a:spcBef>
                <a:spcPts val="0"/>
              </a:spcBef>
              <a:spcAft>
                <a:spcPts val="0"/>
              </a:spcAft>
              <a:buFont typeface="Arial" panose="020B0604020202020204" pitchFamily="34" charset="0"/>
              <a:buChar char="•"/>
            </a:pPr>
            <a:r>
              <a:rPr lang="zh-CN" altLang="en-US" sz="2000" dirty="0"/>
              <a:t>图像的边缘具有</a:t>
            </a:r>
            <a:r>
              <a:rPr lang="zh-CN" altLang="en-US" sz="2000" dirty="0">
                <a:solidFill>
                  <a:srgbClr val="FF0000"/>
                </a:solidFill>
              </a:rPr>
              <a:t>两侧灰度变化较快</a:t>
            </a:r>
            <a:r>
              <a:rPr lang="zh-CN" altLang="en-US" sz="2000" dirty="0"/>
              <a:t>的特征。</a:t>
            </a:r>
            <a:endParaRPr lang="en-US" altLang="zh-CN" sz="2000" dirty="0"/>
          </a:p>
          <a:p>
            <a:pPr marL="342900" indent="-342900">
              <a:spcBef>
                <a:spcPts val="0"/>
              </a:spcBef>
              <a:spcAft>
                <a:spcPts val="0"/>
              </a:spcAft>
              <a:buFont typeface="Arial" panose="020B0604020202020204" pitchFamily="34" charset="0"/>
              <a:buChar char="•"/>
            </a:pPr>
            <a:r>
              <a:rPr lang="zh-CN" altLang="en-US" sz="2000" dirty="0"/>
              <a:t>边缘检测滤波器用来检测检测图像边缘信息。可以利用</a:t>
            </a:r>
            <a:r>
              <a:rPr lang="zh-CN" altLang="en-US" sz="2000" dirty="0">
                <a:solidFill>
                  <a:srgbClr val="FF0000"/>
                </a:solidFill>
              </a:rPr>
              <a:t>一阶导数</a:t>
            </a:r>
            <a:r>
              <a:rPr lang="zh-CN" altLang="en-US" sz="2000" dirty="0"/>
              <a:t>或者</a:t>
            </a:r>
            <a:r>
              <a:rPr lang="zh-CN" altLang="en-US" sz="2000" dirty="0">
                <a:solidFill>
                  <a:srgbClr val="FF0000"/>
                </a:solidFill>
              </a:rPr>
              <a:t>二阶导数</a:t>
            </a:r>
            <a:r>
              <a:rPr lang="zh-CN" altLang="en-US" sz="2000" dirty="0"/>
              <a:t>的性质。</a:t>
            </a:r>
            <a:endParaRPr lang="en-US" altLang="zh-CN" sz="2000" dirty="0"/>
          </a:p>
          <a:p>
            <a:pPr marL="342900" indent="-342900">
              <a:spcBef>
                <a:spcPts val="0"/>
              </a:spcBef>
              <a:spcAft>
                <a:spcPts val="0"/>
              </a:spcAft>
              <a:buFont typeface="Arial" panose="020B0604020202020204" pitchFamily="34" charset="0"/>
              <a:buChar char="•"/>
            </a:pPr>
            <a:r>
              <a:rPr lang="zh-CN" altLang="en-US" sz="2000" dirty="0"/>
              <a:t>边缘检测的一般步骤可以分为：</a:t>
            </a:r>
            <a:endParaRPr lang="en-US" altLang="zh-CN" sz="2000" dirty="0"/>
          </a:p>
          <a:p>
            <a:pPr marL="685800" lvl="1" indent="-457200">
              <a:spcBef>
                <a:spcPts val="0"/>
              </a:spcBef>
              <a:spcAft>
                <a:spcPts val="0"/>
              </a:spcAft>
              <a:buFont typeface="+mj-lt"/>
              <a:buAutoNum type="arabicPeriod"/>
            </a:pPr>
            <a:r>
              <a:rPr lang="zh-CN" altLang="en-US" sz="2000" dirty="0"/>
              <a:t>边缘检测滤波（</a:t>
            </a:r>
            <a:r>
              <a:rPr lang="en-US" altLang="zh-CN" sz="2000" dirty="0" err="1"/>
              <a:t>sobel</a:t>
            </a:r>
            <a:r>
              <a:rPr lang="zh-CN" altLang="en-US" sz="2000" dirty="0"/>
              <a:t>）</a:t>
            </a:r>
            <a:endParaRPr lang="en-US" altLang="zh-CN" sz="2000" dirty="0"/>
          </a:p>
          <a:p>
            <a:pPr marL="685800" lvl="1" indent="-457200">
              <a:spcBef>
                <a:spcPts val="0"/>
              </a:spcBef>
              <a:spcAft>
                <a:spcPts val="0"/>
              </a:spcAft>
              <a:buFont typeface="+mj-lt"/>
              <a:buAutoNum type="arabicPeriod"/>
            </a:pPr>
            <a:r>
              <a:rPr lang="zh-CN" altLang="en-US" sz="2000" dirty="0"/>
              <a:t>规范化水平和垂直梯度</a:t>
            </a:r>
            <a:endParaRPr lang="en-US" altLang="zh-CN" sz="2000" dirty="0"/>
          </a:p>
          <a:p>
            <a:pPr marL="685800" lvl="1" indent="-457200">
              <a:spcBef>
                <a:spcPts val="0"/>
              </a:spcBef>
              <a:spcAft>
                <a:spcPts val="0"/>
              </a:spcAft>
              <a:buFont typeface="+mj-lt"/>
              <a:buAutoNum type="arabicPeriod"/>
            </a:pPr>
            <a:r>
              <a:rPr lang="zh-CN" altLang="en-US" sz="2000" dirty="0"/>
              <a:t>设立阈值转为二值图像</a:t>
            </a:r>
            <a:endParaRPr lang="en-US" altLang="zh-CN" sz="2000" dirty="0"/>
          </a:p>
          <a:p>
            <a:pPr marL="342900" indent="-342900">
              <a:spcBef>
                <a:spcPts val="0"/>
              </a:spcBef>
              <a:spcAft>
                <a:spcPts val="0"/>
              </a:spcAft>
              <a:buFont typeface="Arial" panose="020B0604020202020204" pitchFamily="34" charset="0"/>
              <a:buChar char="•"/>
            </a:pPr>
            <a:r>
              <a:rPr lang="zh-CN" altLang="en-US" sz="2000" dirty="0"/>
              <a:t>边缘检测的所有操作建立在灰度值在</a:t>
            </a:r>
            <a:r>
              <a:rPr lang="en-US" altLang="zh-CN" sz="2000" dirty="0"/>
              <a:t>[0-1]</a:t>
            </a:r>
            <a:r>
              <a:rPr lang="zh-CN" altLang="en-US" sz="2000" dirty="0"/>
              <a:t>之间，而不是</a:t>
            </a:r>
            <a:endParaRPr lang="en-US" altLang="zh-CN" sz="2000" dirty="0"/>
          </a:p>
        </p:txBody>
      </p:sp>
      <p:pic>
        <p:nvPicPr>
          <p:cNvPr id="6" name="图片 5">
            <a:extLst>
              <a:ext uri="{FF2B5EF4-FFF2-40B4-BE49-F238E27FC236}">
                <a16:creationId xmlns:a16="http://schemas.microsoft.com/office/drawing/2014/main" id="{59413883-676C-D70E-CCE9-DE75B81D44BF}"/>
              </a:ext>
            </a:extLst>
          </p:cNvPr>
          <p:cNvPicPr>
            <a:picLocks noChangeAspect="1"/>
          </p:cNvPicPr>
          <p:nvPr/>
        </p:nvPicPr>
        <p:blipFill>
          <a:blip r:embed="rId2"/>
          <a:stretch>
            <a:fillRect/>
          </a:stretch>
        </p:blipFill>
        <p:spPr>
          <a:xfrm>
            <a:off x="6671630" y="1523920"/>
            <a:ext cx="3964285" cy="3977072"/>
          </a:xfrm>
          <a:prstGeom prst="rect">
            <a:avLst/>
          </a:prstGeom>
        </p:spPr>
      </p:pic>
    </p:spTree>
    <p:extLst>
      <p:ext uri="{BB962C8B-B14F-4D97-AF65-F5344CB8AC3E}">
        <p14:creationId xmlns:p14="http://schemas.microsoft.com/office/powerpoint/2010/main" val="41138671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a:t>
            </a:r>
            <a:r>
              <a:rPr lang="en-US" altLang="zh-CN" dirty="0"/>
              <a:t>-</a:t>
            </a:r>
            <a:r>
              <a:rPr lang="zh-CN" altLang="en-US" dirty="0"/>
              <a:t>边缘检测滤波器</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5757673" cy="4974336"/>
              </a:xfrm>
            </p:spPr>
            <p:txBody>
              <a:bodyPr>
                <a:normAutofit fontScale="77500" lnSpcReduction="20000"/>
              </a:bodyPr>
              <a:lstStyle/>
              <a:p>
                <a:pPr marL="342900" indent="-342900">
                  <a:spcBef>
                    <a:spcPts val="0"/>
                  </a:spcBef>
                  <a:spcAft>
                    <a:spcPts val="0"/>
                  </a:spcAft>
                  <a:buFont typeface="Arial" panose="020B0604020202020204" pitchFamily="34" charset="0"/>
                  <a:buChar char="•"/>
                </a:pPr>
                <a:r>
                  <a:rPr lang="zh-CN" altLang="en-US" sz="2000" dirty="0">
                    <a:solidFill>
                      <a:schemeClr val="tx1"/>
                    </a:solidFill>
                  </a:rPr>
                  <a:t>设二维灰度图像</a:t>
                </a:r>
                <a14:m>
                  <m:oMath xmlns:m="http://schemas.openxmlformats.org/officeDocument/2006/math">
                    <m:r>
                      <m:rPr>
                        <m:sty m:val="p"/>
                      </m:rPr>
                      <a:rPr lang="en-US" altLang="zh-CN" sz="2000" i="1" dirty="0">
                        <a:solidFill>
                          <a:schemeClr val="tx1"/>
                        </a:solidFill>
                        <a:latin typeface="Cambria Math" panose="02040503050406030204" pitchFamily="18" charset="0"/>
                      </a:rPr>
                      <m:t>f</m:t>
                    </m:r>
                    <m:r>
                      <a:rPr lang="en-US" altLang="zh-CN" sz="2000" b="0" i="1" dirty="0" smtClean="0">
                        <a:solidFill>
                          <a:schemeClr val="tx1"/>
                        </a:solidFill>
                        <a:latin typeface="Cambria Math" panose="02040503050406030204" pitchFamily="18" charset="0"/>
                      </a:rPr>
                      <m:t>(</m:t>
                    </m:r>
                    <m:r>
                      <a:rPr lang="en-US" altLang="zh-CN" sz="2000" b="0" i="1" dirty="0" smtClean="0">
                        <a:solidFill>
                          <a:schemeClr val="tx1"/>
                        </a:solidFill>
                        <a:latin typeface="Cambria Math" panose="02040503050406030204" pitchFamily="18" charset="0"/>
                      </a:rPr>
                      <m:t>𝑥</m:t>
                    </m:r>
                    <m:r>
                      <a:rPr lang="en-US" altLang="zh-CN" sz="2000" b="0" i="1" dirty="0" smtClean="0">
                        <a:solidFill>
                          <a:schemeClr val="tx1"/>
                        </a:solidFill>
                        <a:latin typeface="Cambria Math" panose="02040503050406030204" pitchFamily="18" charset="0"/>
                      </a:rPr>
                      <m:t>,</m:t>
                    </m:r>
                    <m:r>
                      <a:rPr lang="en-US" altLang="zh-CN" sz="2000" b="0" i="1" dirty="0" smtClean="0">
                        <a:solidFill>
                          <a:schemeClr val="tx1"/>
                        </a:solidFill>
                        <a:latin typeface="Cambria Math" panose="02040503050406030204" pitchFamily="18" charset="0"/>
                      </a:rPr>
                      <m:t>𝑦</m:t>
                    </m:r>
                    <m:r>
                      <a:rPr lang="en-US" altLang="zh-CN" sz="2000" b="0" i="1" dirty="0" smtClean="0">
                        <a:solidFill>
                          <a:schemeClr val="tx1"/>
                        </a:solidFill>
                        <a:latin typeface="Cambria Math" panose="02040503050406030204" pitchFamily="18" charset="0"/>
                      </a:rPr>
                      <m:t>)</m:t>
                    </m:r>
                  </m:oMath>
                </a14:m>
                <a:r>
                  <a:rPr lang="zh-CN" altLang="en-US" sz="2000" dirty="0">
                    <a:solidFill>
                      <a:schemeClr val="tx1"/>
                    </a:solidFill>
                  </a:rPr>
                  <a:t>，则</a:t>
                </a:r>
                <a:endParaRPr lang="en-US" altLang="zh-CN" sz="2000" dirty="0">
                  <a:solidFill>
                    <a:schemeClr val="tx1"/>
                  </a:solidFill>
                </a:endParaRPr>
              </a:p>
              <a:p>
                <a:pPr algn="ctr">
                  <a:spcBef>
                    <a:spcPts val="0"/>
                  </a:spcBef>
                  <a:spcAft>
                    <a:spcPts val="0"/>
                  </a:spcAft>
                </a:pPr>
                <a14:m>
                  <m:oMathPara xmlns:m="http://schemas.openxmlformats.org/officeDocument/2006/math">
                    <m:oMathParaPr>
                      <m:jc m:val="centerGroup"/>
                    </m:oMathParaPr>
                    <m:oMath xmlns:m="http://schemas.openxmlformats.org/officeDocument/2006/math">
                      <m:f>
                        <m:fPr>
                          <m:ctrlPr>
                            <a:rPr lang="en-US" altLang="zh-CN" sz="1800" b="0" i="1" smtClean="0">
                              <a:solidFill>
                                <a:schemeClr val="tx1"/>
                              </a:solidFill>
                              <a:latin typeface="Cambria Math" panose="02040503050406030204" pitchFamily="18" charset="0"/>
                            </a:rPr>
                          </m:ctrlPr>
                        </m:fPr>
                        <m:num>
                          <m:r>
                            <a:rPr lang="zh-CN" altLang="en-US" sz="1800" b="0" i="1" smtClean="0">
                              <a:solidFill>
                                <a:schemeClr val="tx1"/>
                              </a:solidFill>
                              <a:latin typeface="Cambria Math" panose="02040503050406030204" pitchFamily="18" charset="0"/>
                            </a:rPr>
                            <m:t>𝜕</m:t>
                          </m:r>
                          <m:r>
                            <m:rPr>
                              <m:sty m:val="p"/>
                            </m:rPr>
                            <a:rPr lang="en-US" altLang="zh-CN" sz="1800" i="1">
                              <a:solidFill>
                                <a:schemeClr val="tx1"/>
                              </a:solidFill>
                              <a:latin typeface="Cambria Math" panose="02040503050406030204" pitchFamily="18" charset="0"/>
                            </a:rPr>
                            <m:t>f</m:t>
                          </m:r>
                          <m:r>
                            <a:rPr lang="en-US" altLang="zh-CN" sz="1800" b="0" i="1" smtClean="0">
                              <a:solidFill>
                                <a:schemeClr val="tx1"/>
                              </a:solidFill>
                              <a:latin typeface="Cambria Math" panose="02040503050406030204" pitchFamily="18" charset="0"/>
                            </a:rPr>
                            <m:t>(</m:t>
                          </m:r>
                          <m:r>
                            <a:rPr lang="en-US" altLang="zh-CN" sz="1800" b="0" i="1" smtClean="0">
                              <a:solidFill>
                                <a:schemeClr val="tx1"/>
                              </a:solidFill>
                              <a:latin typeface="Cambria Math" panose="02040503050406030204" pitchFamily="18" charset="0"/>
                            </a:rPr>
                            <m:t>𝑥</m:t>
                          </m:r>
                          <m:r>
                            <a:rPr lang="en-US" altLang="zh-CN" sz="1800" b="0" i="1" smtClean="0">
                              <a:solidFill>
                                <a:schemeClr val="tx1"/>
                              </a:solidFill>
                              <a:latin typeface="Cambria Math" panose="02040503050406030204" pitchFamily="18" charset="0"/>
                            </a:rPr>
                            <m:t>,</m:t>
                          </m:r>
                          <m:r>
                            <a:rPr lang="en-US" altLang="zh-CN" sz="1800" b="0" i="1" smtClean="0">
                              <a:solidFill>
                                <a:schemeClr val="tx1"/>
                              </a:solidFill>
                              <a:latin typeface="Cambria Math" panose="02040503050406030204" pitchFamily="18" charset="0"/>
                            </a:rPr>
                            <m:t>𝑦</m:t>
                          </m:r>
                          <m:r>
                            <a:rPr lang="en-US" altLang="zh-CN" sz="1800" b="0" i="1" smtClean="0">
                              <a:solidFill>
                                <a:schemeClr val="tx1"/>
                              </a:solidFill>
                              <a:latin typeface="Cambria Math" panose="02040503050406030204" pitchFamily="18" charset="0"/>
                            </a:rPr>
                            <m:t>)</m:t>
                          </m:r>
                        </m:num>
                        <m:den>
                          <m:r>
                            <a:rPr lang="zh-CN" altLang="en-US" sz="1800" b="0" i="1" smtClean="0">
                              <a:solidFill>
                                <a:schemeClr val="tx1"/>
                              </a:solidFill>
                              <a:latin typeface="Cambria Math" panose="02040503050406030204" pitchFamily="18" charset="0"/>
                            </a:rPr>
                            <m:t>𝜕</m:t>
                          </m:r>
                          <m:r>
                            <a:rPr lang="en-US" altLang="zh-CN" sz="1800" b="0" i="1" smtClean="0">
                              <a:solidFill>
                                <a:schemeClr val="tx1"/>
                              </a:solidFill>
                              <a:latin typeface="Cambria Math" panose="02040503050406030204" pitchFamily="18" charset="0"/>
                            </a:rPr>
                            <m:t>𝑥</m:t>
                          </m:r>
                        </m:den>
                      </m:f>
                      <m:r>
                        <a:rPr lang="en-US" altLang="zh-CN" sz="1800" b="0" i="1" smtClean="0">
                          <a:solidFill>
                            <a:schemeClr val="tx1"/>
                          </a:solidFill>
                          <a:latin typeface="Cambria Math" panose="02040503050406030204" pitchFamily="18" charset="0"/>
                        </a:rPr>
                        <m:t>=</m:t>
                      </m:r>
                      <m:func>
                        <m:funcPr>
                          <m:ctrlPr>
                            <a:rPr lang="en-US" altLang="zh-CN" sz="1800" b="0" i="1" smtClean="0">
                              <a:solidFill>
                                <a:schemeClr val="tx1"/>
                              </a:solidFill>
                              <a:latin typeface="Cambria Math" panose="02040503050406030204" pitchFamily="18" charset="0"/>
                            </a:rPr>
                          </m:ctrlPr>
                        </m:funcPr>
                        <m:fName>
                          <m:limLow>
                            <m:limLowPr>
                              <m:ctrlPr>
                                <a:rPr lang="en-US" altLang="zh-CN" sz="1800" b="0" i="1" smtClean="0">
                                  <a:solidFill>
                                    <a:schemeClr val="tx1"/>
                                  </a:solidFill>
                                  <a:latin typeface="Cambria Math" panose="02040503050406030204" pitchFamily="18" charset="0"/>
                                </a:rPr>
                              </m:ctrlPr>
                            </m:limLowPr>
                            <m:e>
                              <m:r>
                                <m:rPr>
                                  <m:sty m:val="p"/>
                                </m:rPr>
                                <a:rPr lang="en-US" altLang="zh-CN" sz="1800" b="0" i="0" smtClean="0">
                                  <a:solidFill>
                                    <a:schemeClr val="tx1"/>
                                  </a:solidFill>
                                  <a:latin typeface="Cambria Math" panose="02040503050406030204" pitchFamily="18" charset="0"/>
                                </a:rPr>
                                <m:t>lim</m:t>
                              </m:r>
                            </m:e>
                            <m:lim>
                              <m:r>
                                <a:rPr lang="en-US" altLang="zh-CN" sz="1800" b="0" i="1" smtClean="0">
                                  <a:solidFill>
                                    <a:schemeClr val="tx1"/>
                                  </a:solidFill>
                                  <a:latin typeface="Cambria Math" panose="02040503050406030204" pitchFamily="18" charset="0"/>
                                  <a:ea typeface="Cambria Math" panose="02040503050406030204" pitchFamily="18" charset="0"/>
                                </a:rPr>
                                <m:t>∆</m:t>
                              </m:r>
                              <m:r>
                                <a:rPr lang="en-US" altLang="zh-CN" sz="1800" b="0" i="1" smtClean="0">
                                  <a:solidFill>
                                    <a:schemeClr val="tx1"/>
                                  </a:solidFill>
                                  <a:latin typeface="Cambria Math" panose="02040503050406030204" pitchFamily="18" charset="0"/>
                                  <a:ea typeface="Cambria Math" panose="02040503050406030204" pitchFamily="18" charset="0"/>
                                </a:rPr>
                                <m:t>𝑥</m:t>
                              </m:r>
                              <m:r>
                                <a:rPr lang="en-US" altLang="zh-CN" sz="1800" b="0" i="1" smtClean="0">
                                  <a:solidFill>
                                    <a:schemeClr val="tx1"/>
                                  </a:solidFill>
                                  <a:latin typeface="Cambria Math" panose="02040503050406030204" pitchFamily="18" charset="0"/>
                                  <a:ea typeface="Cambria Math" panose="02040503050406030204" pitchFamily="18" charset="0"/>
                                </a:rPr>
                                <m:t>→0</m:t>
                              </m:r>
                            </m:lim>
                          </m:limLow>
                        </m:fName>
                        <m:e>
                          <m:f>
                            <m:fPr>
                              <m:ctrlPr>
                                <a:rPr lang="en-US" altLang="zh-CN" sz="1800" i="1">
                                  <a:solidFill>
                                    <a:schemeClr val="tx1"/>
                                  </a:solidFill>
                                  <a:latin typeface="Cambria Math" panose="02040503050406030204" pitchFamily="18" charset="0"/>
                                </a:rPr>
                              </m:ctrlPr>
                            </m:fPr>
                            <m:num>
                              <m:r>
                                <a:rPr lang="en-US" altLang="zh-CN" sz="1800" i="1">
                                  <a:solidFill>
                                    <a:schemeClr val="tx1"/>
                                  </a:solidFill>
                                  <a:latin typeface="Cambria Math" panose="02040503050406030204" pitchFamily="18" charset="0"/>
                                </a:rPr>
                                <m:t>𝑓</m:t>
                              </m:r>
                              <m:d>
                                <m:dPr>
                                  <m:ctrlPr>
                                    <a:rPr lang="en-US" altLang="zh-CN" sz="1800" i="1">
                                      <a:solidFill>
                                        <a:schemeClr val="tx1"/>
                                      </a:solidFill>
                                      <a:latin typeface="Cambria Math" panose="02040503050406030204" pitchFamily="18" charset="0"/>
                                    </a:rPr>
                                  </m:ctrlPr>
                                </m:dPr>
                                <m:e>
                                  <m:r>
                                    <a:rPr lang="en-US" altLang="zh-CN" sz="1800" i="1">
                                      <a:solidFill>
                                        <a:schemeClr val="tx1"/>
                                      </a:solidFill>
                                      <a:latin typeface="Cambria Math" panose="02040503050406030204" pitchFamily="18" charset="0"/>
                                    </a:rPr>
                                    <m:t>𝑥</m:t>
                                  </m:r>
                                  <m:r>
                                    <a:rPr lang="en-US" altLang="zh-CN"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ea typeface="Cambria Math" panose="02040503050406030204" pitchFamily="18" charset="0"/>
                                    </a:rPr>
                                    <m:t>𝑥</m:t>
                                  </m:r>
                                  <m:r>
                                    <a:rPr lang="en-US" altLang="zh-CN" sz="1800" i="1">
                                      <a:solidFill>
                                        <a:schemeClr val="tx1"/>
                                      </a:solidFill>
                                      <a:latin typeface="Cambria Math" panose="02040503050406030204" pitchFamily="18" charset="0"/>
                                      <a:ea typeface="Cambria Math" panose="02040503050406030204" pitchFamily="18" charset="0"/>
                                    </a:rPr>
                                    <m:t>, </m:t>
                                  </m:r>
                                  <m:r>
                                    <a:rPr lang="en-US" altLang="zh-CN" sz="1800" i="1">
                                      <a:solidFill>
                                        <a:schemeClr val="tx1"/>
                                      </a:solidFill>
                                      <a:latin typeface="Cambria Math" panose="02040503050406030204" pitchFamily="18" charset="0"/>
                                      <a:ea typeface="Cambria Math" panose="02040503050406030204" pitchFamily="18" charset="0"/>
                                    </a:rPr>
                                    <m:t>𝑦</m:t>
                                  </m:r>
                                </m:e>
                              </m:d>
                              <m:r>
                                <a:rPr lang="en-US" altLang="zh-CN" sz="1800" i="1">
                                  <a:solidFill>
                                    <a:schemeClr val="tx1"/>
                                  </a:solidFill>
                                  <a:latin typeface="Cambria Math" panose="02040503050406030204" pitchFamily="18" charset="0"/>
                                  <a:ea typeface="Cambria Math" panose="02040503050406030204" pitchFamily="18" charset="0"/>
                                </a:rPr>
                                <m:t>−</m:t>
                              </m:r>
                              <m:r>
                                <a:rPr lang="en-US" altLang="zh-CN" sz="1800" i="1">
                                  <a:solidFill>
                                    <a:schemeClr val="tx1"/>
                                  </a:solidFill>
                                  <a:latin typeface="Cambria Math" panose="02040503050406030204" pitchFamily="18" charset="0"/>
                                  <a:ea typeface="Cambria Math" panose="02040503050406030204" pitchFamily="18" charset="0"/>
                                </a:rPr>
                                <m:t>𝑓</m:t>
                              </m:r>
                              <m:r>
                                <a:rPr lang="en-US" altLang="zh-CN" sz="1800" i="1">
                                  <a:solidFill>
                                    <a:schemeClr val="tx1"/>
                                  </a:solidFill>
                                  <a:latin typeface="Cambria Math" panose="02040503050406030204" pitchFamily="18" charset="0"/>
                                  <a:ea typeface="Cambria Math" panose="02040503050406030204" pitchFamily="18" charset="0"/>
                                </a:rPr>
                                <m:t>(</m:t>
                              </m:r>
                              <m:r>
                                <a:rPr lang="en-US" altLang="zh-CN" sz="1800" i="1">
                                  <a:solidFill>
                                    <a:schemeClr val="tx1"/>
                                  </a:solidFill>
                                  <a:latin typeface="Cambria Math" panose="02040503050406030204" pitchFamily="18" charset="0"/>
                                  <a:ea typeface="Cambria Math" panose="02040503050406030204" pitchFamily="18" charset="0"/>
                                </a:rPr>
                                <m:t>𝑥</m:t>
                              </m:r>
                              <m:r>
                                <a:rPr lang="en-US" altLang="zh-CN" sz="1800" i="1">
                                  <a:solidFill>
                                    <a:schemeClr val="tx1"/>
                                  </a:solidFill>
                                  <a:latin typeface="Cambria Math" panose="02040503050406030204" pitchFamily="18" charset="0"/>
                                  <a:ea typeface="Cambria Math" panose="02040503050406030204" pitchFamily="18" charset="0"/>
                                </a:rPr>
                                <m:t>,</m:t>
                              </m:r>
                              <m:r>
                                <a:rPr lang="en-US" altLang="zh-CN" sz="1800" i="1">
                                  <a:solidFill>
                                    <a:schemeClr val="tx1"/>
                                  </a:solidFill>
                                  <a:latin typeface="Cambria Math" panose="02040503050406030204" pitchFamily="18" charset="0"/>
                                  <a:ea typeface="Cambria Math" panose="02040503050406030204" pitchFamily="18" charset="0"/>
                                </a:rPr>
                                <m:t>𝑦</m:t>
                              </m:r>
                              <m:r>
                                <a:rPr lang="en-US" altLang="zh-CN" sz="1800" i="1">
                                  <a:solidFill>
                                    <a:schemeClr val="tx1"/>
                                  </a:solidFill>
                                  <a:latin typeface="Cambria Math" panose="02040503050406030204" pitchFamily="18" charset="0"/>
                                  <a:ea typeface="Cambria Math" panose="02040503050406030204" pitchFamily="18" charset="0"/>
                                </a:rPr>
                                <m:t>)</m:t>
                              </m:r>
                            </m:num>
                            <m:den>
                              <m:r>
                                <a:rPr lang="en-US" altLang="zh-CN" sz="1800" i="1">
                                  <a:solidFill>
                                    <a:schemeClr val="tx1"/>
                                  </a:solidFill>
                                  <a:latin typeface="Cambria Math" panose="02040503050406030204" pitchFamily="18" charset="0"/>
                                  <a:ea typeface="Cambria Math" panose="02040503050406030204" pitchFamily="18" charset="0"/>
                                </a:rPr>
                                <m:t>∆</m:t>
                              </m:r>
                              <m:r>
                                <a:rPr lang="en-US" altLang="zh-CN" sz="1800" i="1">
                                  <a:solidFill>
                                    <a:schemeClr val="tx1"/>
                                  </a:solidFill>
                                  <a:latin typeface="Cambria Math" panose="02040503050406030204" pitchFamily="18" charset="0"/>
                                  <a:ea typeface="Cambria Math" panose="02040503050406030204" pitchFamily="18" charset="0"/>
                                </a:rPr>
                                <m:t>𝑥</m:t>
                              </m:r>
                            </m:den>
                          </m:f>
                        </m:e>
                      </m:func>
                    </m:oMath>
                  </m:oMathPara>
                </a14:m>
                <a:endParaRPr lang="en-US" altLang="zh-CN" sz="2000" dirty="0">
                  <a:solidFill>
                    <a:schemeClr val="tx1"/>
                  </a:solidFill>
                </a:endParaRPr>
              </a:p>
              <a:p>
                <a:pPr algn="ctr">
                  <a:spcBef>
                    <a:spcPts val="0"/>
                  </a:spcBef>
                  <a:spcAft>
                    <a:spcPts val="0"/>
                  </a:spcAft>
                </a:pPr>
                <a14:m>
                  <m:oMathPara xmlns:m="http://schemas.openxmlformats.org/officeDocument/2006/math">
                    <m:oMathParaPr>
                      <m:jc m:val="centerGroup"/>
                    </m:oMathParaPr>
                    <m:oMath xmlns:m="http://schemas.openxmlformats.org/officeDocument/2006/math">
                      <m:f>
                        <m:fPr>
                          <m:ctrlPr>
                            <a:rPr lang="en-US" altLang="zh-CN" sz="1800" i="1">
                              <a:solidFill>
                                <a:schemeClr val="tx1"/>
                              </a:solidFill>
                              <a:latin typeface="Cambria Math" panose="02040503050406030204" pitchFamily="18" charset="0"/>
                            </a:rPr>
                          </m:ctrlPr>
                        </m:fPr>
                        <m:num>
                          <m:r>
                            <a:rPr lang="zh-CN" altLang="en-US"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𝑓</m:t>
                          </m:r>
                          <m:r>
                            <a:rPr lang="en-US" altLang="zh-CN"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𝑥</m:t>
                          </m:r>
                          <m:r>
                            <a:rPr lang="en-US" altLang="zh-CN"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𝑦</m:t>
                          </m:r>
                          <m:r>
                            <a:rPr lang="en-US" altLang="zh-CN" sz="1800" i="1">
                              <a:solidFill>
                                <a:schemeClr val="tx1"/>
                              </a:solidFill>
                              <a:latin typeface="Cambria Math" panose="02040503050406030204" pitchFamily="18" charset="0"/>
                            </a:rPr>
                            <m:t>)</m:t>
                          </m:r>
                        </m:num>
                        <m:den>
                          <m:r>
                            <a:rPr lang="zh-CN" altLang="en-US"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𝑦</m:t>
                          </m:r>
                        </m:den>
                      </m:f>
                      <m:r>
                        <a:rPr lang="en-US" altLang="zh-CN" sz="1800" i="1">
                          <a:solidFill>
                            <a:schemeClr val="tx1"/>
                          </a:solidFill>
                          <a:latin typeface="Cambria Math" panose="02040503050406030204" pitchFamily="18" charset="0"/>
                        </a:rPr>
                        <m:t>=</m:t>
                      </m:r>
                      <m:func>
                        <m:funcPr>
                          <m:ctrlPr>
                            <a:rPr lang="en-US" altLang="zh-CN" sz="1800" i="1" smtClean="0">
                              <a:solidFill>
                                <a:schemeClr val="tx1"/>
                              </a:solidFill>
                              <a:latin typeface="Cambria Math" panose="02040503050406030204" pitchFamily="18" charset="0"/>
                            </a:rPr>
                          </m:ctrlPr>
                        </m:funcPr>
                        <m:fName>
                          <m:limLow>
                            <m:limLowPr>
                              <m:ctrlPr>
                                <a:rPr lang="en-US" altLang="zh-CN" sz="1800" i="1" smtClean="0">
                                  <a:solidFill>
                                    <a:schemeClr val="tx1"/>
                                  </a:solidFill>
                                  <a:latin typeface="Cambria Math" panose="02040503050406030204" pitchFamily="18" charset="0"/>
                                </a:rPr>
                              </m:ctrlPr>
                            </m:limLowPr>
                            <m:e>
                              <m:r>
                                <m:rPr>
                                  <m:sty m:val="p"/>
                                </m:rPr>
                                <a:rPr lang="en-US" altLang="zh-CN" sz="1800" i="0" smtClean="0">
                                  <a:solidFill>
                                    <a:schemeClr val="tx1"/>
                                  </a:solidFill>
                                  <a:latin typeface="Cambria Math" panose="02040503050406030204" pitchFamily="18" charset="0"/>
                                </a:rPr>
                                <m:t>lim</m:t>
                              </m:r>
                            </m:e>
                            <m:lim>
                              <m:r>
                                <a:rPr lang="en-US" altLang="zh-CN" sz="1800" i="1" smtClean="0">
                                  <a:solidFill>
                                    <a:schemeClr val="tx1"/>
                                  </a:solidFill>
                                  <a:latin typeface="Cambria Math" panose="02040503050406030204" pitchFamily="18" charset="0"/>
                                  <a:ea typeface="Cambria Math" panose="02040503050406030204" pitchFamily="18" charset="0"/>
                                </a:rPr>
                                <m:t>∆</m:t>
                              </m:r>
                              <m:r>
                                <m:rPr>
                                  <m:sty m:val="p"/>
                                </m:rPr>
                                <a:rPr lang="en-US" altLang="zh-CN" sz="1800" i="1">
                                  <a:solidFill>
                                    <a:schemeClr val="tx1"/>
                                  </a:solidFill>
                                  <a:latin typeface="Cambria Math" panose="02040503050406030204" pitchFamily="18" charset="0"/>
                                  <a:ea typeface="Cambria Math" panose="02040503050406030204" pitchFamily="18" charset="0"/>
                                </a:rPr>
                                <m:t>y</m:t>
                              </m:r>
                              <m:r>
                                <a:rPr lang="en-US" altLang="zh-CN" sz="1800" b="0" i="1" smtClean="0">
                                  <a:solidFill>
                                    <a:schemeClr val="tx1"/>
                                  </a:solidFill>
                                  <a:latin typeface="Cambria Math" panose="02040503050406030204" pitchFamily="18" charset="0"/>
                                  <a:ea typeface="Cambria Math" panose="02040503050406030204" pitchFamily="18" charset="0"/>
                                </a:rPr>
                                <m:t>→0</m:t>
                              </m:r>
                            </m:lim>
                          </m:limLow>
                        </m:fName>
                        <m:e>
                          <m:f>
                            <m:fPr>
                              <m:ctrlPr>
                                <a:rPr lang="en-US" altLang="zh-CN" sz="1800" i="1">
                                  <a:solidFill>
                                    <a:schemeClr val="tx1"/>
                                  </a:solidFill>
                                  <a:latin typeface="Cambria Math" panose="02040503050406030204" pitchFamily="18" charset="0"/>
                                </a:rPr>
                              </m:ctrlPr>
                            </m:fPr>
                            <m:num>
                              <m:r>
                                <a:rPr lang="en-US" altLang="zh-CN" sz="1800" i="1">
                                  <a:solidFill>
                                    <a:schemeClr val="tx1"/>
                                  </a:solidFill>
                                  <a:latin typeface="Cambria Math" panose="02040503050406030204" pitchFamily="18" charset="0"/>
                                </a:rPr>
                                <m:t>𝑓</m:t>
                              </m:r>
                              <m:d>
                                <m:dPr>
                                  <m:ctrlPr>
                                    <a:rPr lang="en-US" altLang="zh-CN" sz="1800" i="1">
                                      <a:solidFill>
                                        <a:schemeClr val="tx1"/>
                                      </a:solidFill>
                                      <a:latin typeface="Cambria Math" panose="02040503050406030204" pitchFamily="18" charset="0"/>
                                    </a:rPr>
                                  </m:ctrlPr>
                                </m:dPr>
                                <m:e>
                                  <m:r>
                                    <a:rPr lang="en-US" altLang="zh-CN" sz="1800" i="1">
                                      <a:solidFill>
                                        <a:schemeClr val="tx1"/>
                                      </a:solidFill>
                                      <a:latin typeface="Cambria Math" panose="02040503050406030204" pitchFamily="18" charset="0"/>
                                    </a:rPr>
                                    <m:t>𝑥</m:t>
                                  </m:r>
                                  <m:r>
                                    <a:rPr lang="en-US" altLang="zh-CN"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𝑦</m:t>
                                  </m:r>
                                  <m:r>
                                    <a:rPr lang="en-US" altLang="zh-CN"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𝑦</m:t>
                                  </m:r>
                                </m:e>
                              </m:d>
                              <m:r>
                                <a:rPr lang="en-US" altLang="zh-CN"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𝑓</m:t>
                              </m:r>
                              <m:r>
                                <a:rPr lang="en-US" altLang="zh-CN"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𝑥</m:t>
                              </m:r>
                              <m:r>
                                <a:rPr lang="en-US" altLang="zh-CN"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𝑦</m:t>
                              </m:r>
                              <m:r>
                                <a:rPr lang="en-US" altLang="zh-CN" sz="1800" i="1">
                                  <a:solidFill>
                                    <a:schemeClr val="tx1"/>
                                  </a:solidFill>
                                  <a:latin typeface="Cambria Math" panose="02040503050406030204" pitchFamily="18" charset="0"/>
                                </a:rPr>
                                <m:t>)</m:t>
                              </m:r>
                            </m:num>
                            <m:den>
                              <m:r>
                                <a:rPr lang="en-US" altLang="zh-CN" sz="1800" i="1">
                                  <a:solidFill>
                                    <a:schemeClr val="tx1"/>
                                  </a:solidFill>
                                  <a:latin typeface="Cambria Math" panose="02040503050406030204" pitchFamily="18" charset="0"/>
                                </a:rPr>
                                <m:t>∆</m:t>
                              </m:r>
                              <m:r>
                                <a:rPr lang="en-US" altLang="zh-CN" sz="1800" i="1">
                                  <a:solidFill>
                                    <a:schemeClr val="tx1"/>
                                  </a:solidFill>
                                  <a:latin typeface="Cambria Math" panose="02040503050406030204" pitchFamily="18" charset="0"/>
                                </a:rPr>
                                <m:t>𝑦</m:t>
                              </m:r>
                            </m:den>
                          </m:f>
                        </m:e>
                      </m:func>
                    </m:oMath>
                  </m:oMathPara>
                </a14:m>
                <a:endParaRPr lang="en-US" altLang="zh-CN" sz="2000" i="1" dirty="0">
                  <a:solidFill>
                    <a:schemeClr val="tx1"/>
                  </a:solidFill>
                  <a:latin typeface="Cambria Math" panose="02040503050406030204" pitchFamily="18" charset="0"/>
                </a:endParaRPr>
              </a:p>
              <a:p>
                <a:pPr marL="342900" indent="-342900">
                  <a:spcBef>
                    <a:spcPts val="0"/>
                  </a:spcBef>
                  <a:spcAft>
                    <a:spcPts val="0"/>
                  </a:spcAft>
                  <a:buFont typeface="Arial" panose="020B0604020202020204" pitchFamily="34" charset="0"/>
                  <a:buChar char="•"/>
                </a:pPr>
                <a:r>
                  <a:rPr lang="zh-CN" altLang="en-US" sz="2000" dirty="0">
                    <a:solidFill>
                      <a:schemeClr val="tx1"/>
                    </a:solidFill>
                    <a:latin typeface="Cambria Math" panose="02040503050406030204" pitchFamily="18" charset="0"/>
                  </a:rPr>
                  <a:t>因为图像上</a:t>
                </a:r>
                <a14:m>
                  <m:oMath xmlns:m="http://schemas.openxmlformats.org/officeDocument/2006/math">
                    <m:r>
                      <a:rPr lang="zh-CN" altLang="en-US" sz="2000" i="1" smtClean="0">
                        <a:solidFill>
                          <a:schemeClr val="tx1"/>
                        </a:solidFill>
                        <a:latin typeface="Cambria Math" panose="02040503050406030204" pitchFamily="18" charset="0"/>
                      </a:rPr>
                      <m:t>∆</m:t>
                    </m:r>
                    <m:r>
                      <m:rPr>
                        <m:sty m:val="p"/>
                      </m:rPr>
                      <a:rPr lang="en-US" altLang="zh-CN" sz="2000" i="1">
                        <a:solidFill>
                          <a:schemeClr val="tx1"/>
                        </a:solidFill>
                        <a:latin typeface="Cambria Math" panose="02040503050406030204" pitchFamily="18" charset="0"/>
                      </a:rPr>
                      <m:t>x</m:t>
                    </m:r>
                  </m:oMath>
                </a14:m>
                <a:r>
                  <a:rPr lang="en-US" altLang="zh-CN" sz="2000" dirty="0">
                    <a:solidFill>
                      <a:schemeClr val="tx1"/>
                    </a:solidFill>
                    <a:latin typeface="Cambria Math" panose="02040503050406030204" pitchFamily="18" charset="0"/>
                  </a:rPr>
                  <a:t>=1</a:t>
                </a:r>
                <a:r>
                  <a:rPr lang="zh-CN" altLang="en-US" sz="2000" dirty="0">
                    <a:solidFill>
                      <a:schemeClr val="tx1"/>
                    </a:solidFill>
                    <a:latin typeface="Cambria Math" panose="02040503050406030204" pitchFamily="18" charset="0"/>
                  </a:rPr>
                  <a:t>，所以</a:t>
                </a:r>
                <a:endParaRPr lang="en-US" altLang="zh-CN" sz="2000" dirty="0">
                  <a:solidFill>
                    <a:schemeClr val="tx1"/>
                  </a:solidFill>
                  <a:latin typeface="Cambria Math" panose="02040503050406030204" pitchFamily="18" charset="0"/>
                </a:endParaRPr>
              </a:p>
              <a:p>
                <a:pPr algn="ctr">
                  <a:spcBef>
                    <a:spcPts val="0"/>
                  </a:spcBef>
                  <a:spcAft>
                    <a:spcPts val="0"/>
                  </a:spcAft>
                </a:pPr>
                <a14:m>
                  <m:oMathPara xmlns:m="http://schemas.openxmlformats.org/officeDocument/2006/math">
                    <m:oMathParaPr>
                      <m:jc m:val="centerGroup"/>
                    </m:oMathParaPr>
                    <m:oMath xmlns:m="http://schemas.openxmlformats.org/officeDocument/2006/math">
                      <m:f>
                        <m:fPr>
                          <m:ctrlPr>
                            <a:rPr lang="en-US" altLang="zh-CN" sz="2000" b="0" i="1" smtClean="0">
                              <a:solidFill>
                                <a:schemeClr val="tx1"/>
                              </a:solidFill>
                              <a:latin typeface="Cambria Math" panose="02040503050406030204" pitchFamily="18" charset="0"/>
                            </a:rPr>
                          </m:ctrlPr>
                        </m:fPr>
                        <m:num>
                          <m:r>
                            <a:rPr lang="zh-CN" altLang="en-US"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m:t>
                          </m:r>
                        </m:num>
                        <m:den>
                          <m:r>
                            <a:rPr lang="zh-CN" altLang="en-US" sz="2000" b="0" i="1" smtClean="0">
                              <a:solidFill>
                                <a:schemeClr val="tx1"/>
                              </a:solidFill>
                              <a:latin typeface="Cambria Math" panose="02040503050406030204" pitchFamily="18" charset="0"/>
                            </a:rPr>
                            <m:t>𝜕</m:t>
                          </m:r>
                          <m:r>
                            <m:rPr>
                              <m:sty m:val="p"/>
                            </m:rPr>
                            <a:rPr lang="en-US" altLang="zh-CN" sz="2000" i="1">
                              <a:solidFill>
                                <a:schemeClr val="tx1"/>
                              </a:solidFill>
                              <a:latin typeface="Cambria Math" panose="02040503050406030204" pitchFamily="18" charset="0"/>
                            </a:rPr>
                            <m:t>x</m:t>
                          </m:r>
                        </m:den>
                      </m:f>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+1,</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−1,</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f>
                        <m:fPr>
                          <m:ctrlPr>
                            <a:rPr lang="en-US" altLang="zh-CN" sz="2000" b="0" i="1" smtClean="0">
                              <a:solidFill>
                                <a:schemeClr val="tx1"/>
                              </a:solidFill>
                              <a:latin typeface="Cambria Math" panose="02040503050406030204" pitchFamily="18" charset="0"/>
                            </a:rPr>
                          </m:ctrlPr>
                        </m:fPr>
                        <m:num>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+1,</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−1,</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m:t>
                          </m:r>
                        </m:num>
                        <m:den>
                          <m:r>
                            <a:rPr lang="en-US" altLang="zh-CN" sz="2000" b="0" i="1" smtClean="0">
                              <a:solidFill>
                                <a:schemeClr val="tx1"/>
                              </a:solidFill>
                              <a:latin typeface="Cambria Math" panose="02040503050406030204" pitchFamily="18" charset="0"/>
                            </a:rPr>
                            <m:t>2</m:t>
                          </m:r>
                        </m:den>
                      </m:f>
                    </m:oMath>
                  </m:oMathPara>
                </a14:m>
                <a:endParaRPr lang="en-US" altLang="zh-CN" sz="2000" dirty="0">
                  <a:solidFill>
                    <a:schemeClr val="tx1"/>
                  </a:solidFill>
                  <a:latin typeface="Cambria Math" panose="02040503050406030204" pitchFamily="18" charset="0"/>
                </a:endParaRPr>
              </a:p>
              <a:p>
                <a:pPr algn="ctr">
                  <a:spcBef>
                    <a:spcPts val="0"/>
                  </a:spcBef>
                  <a:spcAft>
                    <a:spcPts val="0"/>
                  </a:spcAft>
                </a:pPr>
                <a14:m>
                  <m:oMathPara xmlns:m="http://schemas.openxmlformats.org/officeDocument/2006/math">
                    <m:oMathParaPr>
                      <m:jc m:val="centerGroup"/>
                    </m:oMathParaPr>
                    <m:oMath xmlns:m="http://schemas.openxmlformats.org/officeDocument/2006/math">
                      <m:f>
                        <m:fPr>
                          <m:ctrlPr>
                            <a:rPr lang="en-US" altLang="zh-CN" sz="2000" b="0" i="1" smtClean="0">
                              <a:solidFill>
                                <a:schemeClr val="tx1"/>
                              </a:solidFill>
                              <a:latin typeface="Cambria Math" panose="02040503050406030204" pitchFamily="18" charset="0"/>
                            </a:rPr>
                          </m:ctrlPr>
                        </m:fPr>
                        <m:num>
                          <m:r>
                            <a:rPr lang="zh-CN" altLang="en-US"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m:t>
                          </m:r>
                        </m:num>
                        <m:den>
                          <m:r>
                            <a:rPr lang="zh-CN" altLang="en-US"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den>
                      </m:f>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+1</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−1</m:t>
                          </m:r>
                        </m:e>
                      </m:d>
                      <m:r>
                        <a:rPr lang="en-US" altLang="zh-CN" sz="2000" b="0" i="1" smtClean="0">
                          <a:solidFill>
                            <a:schemeClr val="tx1"/>
                          </a:solidFill>
                          <a:latin typeface="Cambria Math" panose="02040503050406030204" pitchFamily="18" charset="0"/>
                        </a:rPr>
                        <m:t>=</m:t>
                      </m:r>
                      <m:f>
                        <m:fPr>
                          <m:ctrlPr>
                            <a:rPr lang="en-US" altLang="zh-CN" sz="2000" b="0" i="1" smtClean="0">
                              <a:solidFill>
                                <a:schemeClr val="tx1"/>
                              </a:solidFill>
                              <a:latin typeface="Cambria Math" panose="02040503050406030204" pitchFamily="18" charset="0"/>
                            </a:rPr>
                          </m:ctrlPr>
                        </m:fPr>
                        <m:num>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+1</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−1)</m:t>
                          </m:r>
                        </m:num>
                        <m:den>
                          <m:r>
                            <a:rPr lang="en-US" altLang="zh-CN" sz="2000" b="0" i="1" smtClean="0">
                              <a:solidFill>
                                <a:schemeClr val="tx1"/>
                              </a:solidFill>
                              <a:latin typeface="Cambria Math" panose="02040503050406030204" pitchFamily="18" charset="0"/>
                            </a:rPr>
                            <m:t>2</m:t>
                          </m:r>
                        </m:den>
                      </m:f>
                    </m:oMath>
                  </m:oMathPara>
                </a14:m>
                <a:endParaRPr lang="en-US" altLang="zh-CN" sz="2000" dirty="0">
                  <a:solidFill>
                    <a:schemeClr val="tx1"/>
                  </a:solidFill>
                </a:endParaRPr>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5757673" cy="4974336"/>
              </a:xfrm>
              <a:blipFill>
                <a:blip r:embed="rId2"/>
                <a:stretch>
                  <a:fillRect l="-31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F016A5DC-48D0-501A-5CA1-B05D1B98F1B9}"/>
                  </a:ext>
                </a:extLst>
              </p:cNvPr>
              <p:cNvSpPr txBox="1"/>
              <p:nvPr/>
            </p:nvSpPr>
            <p:spPr>
              <a:xfrm>
                <a:off x="9192139" y="1450737"/>
                <a:ext cx="532518" cy="4601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r>
                                <a:rPr lang="en-US" altLang="zh-CN" b="0" i="1" smtClean="0">
                                  <a:latin typeface="Cambria Math" panose="02040503050406030204" pitchFamily="18" charset="0"/>
                                </a:rPr>
                                <m:t>−1</m:t>
                              </m:r>
                            </m:e>
                            <m:e>
                              <m:r>
                                <a:rPr lang="en-US" altLang="zh-CN" b="0" i="1" smtClean="0">
                                  <a:latin typeface="Cambria Math" panose="02040503050406030204" pitchFamily="18" charset="0"/>
                                </a:rPr>
                                <m:t>1</m:t>
                              </m:r>
                            </m:e>
                          </m:eqArr>
                        </m:e>
                      </m:d>
                    </m:oMath>
                  </m:oMathPara>
                </a14:m>
                <a:endParaRPr lang="zh-CN" altLang="en-US" dirty="0"/>
              </a:p>
            </p:txBody>
          </p:sp>
        </mc:Choice>
        <mc:Fallback xmlns="">
          <p:sp>
            <p:nvSpPr>
              <p:cNvPr id="8" name="文本框 7">
                <a:extLst>
                  <a:ext uri="{FF2B5EF4-FFF2-40B4-BE49-F238E27FC236}">
                    <a16:creationId xmlns:a16="http://schemas.microsoft.com/office/drawing/2014/main" id="{F016A5DC-48D0-501A-5CA1-B05D1B98F1B9}"/>
                  </a:ext>
                </a:extLst>
              </p:cNvPr>
              <p:cNvSpPr txBox="1">
                <a:spLocks noRot="1" noChangeAspect="1" noMove="1" noResize="1" noEditPoints="1" noAdjustHandles="1" noChangeArrowheads="1" noChangeShapeType="1" noTextEdit="1"/>
              </p:cNvSpPr>
              <p:nvPr/>
            </p:nvSpPr>
            <p:spPr>
              <a:xfrm>
                <a:off x="9192139" y="1450737"/>
                <a:ext cx="532518" cy="460126"/>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08CADD0D-A400-2DCA-9EF0-5A9E6FBA4876}"/>
                  </a:ext>
                </a:extLst>
              </p:cNvPr>
              <p:cNvSpPr txBox="1"/>
              <p:nvPr/>
            </p:nvSpPr>
            <p:spPr>
              <a:xfrm>
                <a:off x="7154044" y="1542301"/>
                <a:ext cx="85888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r>
                            <a:rPr lang="en-US" altLang="zh-CN" b="0" i="1" smtClean="0">
                              <a:latin typeface="Cambria Math" panose="02040503050406030204" pitchFamily="18" charset="0"/>
                            </a:rPr>
                            <m:t>−1    1</m:t>
                          </m:r>
                        </m:e>
                      </m:d>
                    </m:oMath>
                  </m:oMathPara>
                </a14:m>
                <a:endParaRPr lang="zh-CN" altLang="en-US" dirty="0"/>
              </a:p>
            </p:txBody>
          </p:sp>
        </mc:Choice>
        <mc:Fallback xmlns="">
          <p:sp>
            <p:nvSpPr>
              <p:cNvPr id="13" name="文本框 12">
                <a:extLst>
                  <a:ext uri="{FF2B5EF4-FFF2-40B4-BE49-F238E27FC236}">
                    <a16:creationId xmlns:a16="http://schemas.microsoft.com/office/drawing/2014/main" id="{08CADD0D-A400-2DCA-9EF0-5A9E6FBA4876}"/>
                  </a:ext>
                </a:extLst>
              </p:cNvPr>
              <p:cNvSpPr txBox="1">
                <a:spLocks noRot="1" noChangeAspect="1" noMove="1" noResize="1" noEditPoints="1" noAdjustHandles="1" noChangeArrowheads="1" noChangeShapeType="1" noTextEdit="1"/>
              </p:cNvSpPr>
              <p:nvPr/>
            </p:nvSpPr>
            <p:spPr>
              <a:xfrm>
                <a:off x="7154044" y="1542301"/>
                <a:ext cx="858889" cy="276999"/>
              </a:xfrm>
              <a:prstGeom prst="rect">
                <a:avLst/>
              </a:prstGeom>
              <a:blipFill>
                <a:blip r:embed="rId4"/>
                <a:stretch>
                  <a:fillRect b="-13333"/>
                </a:stretch>
              </a:blipFill>
            </p:spPr>
            <p:txBody>
              <a:bodyPr/>
              <a:lstStyle/>
              <a:p>
                <a:r>
                  <a:rPr lang="zh-CN" altLang="en-US">
                    <a:noFill/>
                  </a:rPr>
                  <a:t> </a:t>
                </a:r>
              </a:p>
            </p:txBody>
          </p:sp>
        </mc:Fallback>
      </mc:AlternateContent>
      <p:sp>
        <p:nvSpPr>
          <p:cNvPr id="9" name="文本框 8">
            <a:extLst>
              <a:ext uri="{FF2B5EF4-FFF2-40B4-BE49-F238E27FC236}">
                <a16:creationId xmlns:a16="http://schemas.microsoft.com/office/drawing/2014/main" id="{D86364A2-E02D-252D-F0D4-834B5B73CFA0}"/>
              </a:ext>
            </a:extLst>
          </p:cNvPr>
          <p:cNvSpPr txBox="1"/>
          <p:nvPr/>
        </p:nvSpPr>
        <p:spPr>
          <a:xfrm>
            <a:off x="6683241" y="2235029"/>
            <a:ext cx="1800493" cy="307777"/>
          </a:xfrm>
          <a:prstGeom prst="rect">
            <a:avLst/>
          </a:prstGeom>
          <a:noFill/>
        </p:spPr>
        <p:txBody>
          <a:bodyPr wrap="none" rtlCol="0">
            <a:spAutoFit/>
          </a:bodyPr>
          <a:lstStyle/>
          <a:p>
            <a:r>
              <a:rPr lang="zh-CN" altLang="en-US" sz="1400" dirty="0">
                <a:solidFill>
                  <a:srgbClr val="FF0000"/>
                </a:solidFill>
              </a:rPr>
              <a:t>纵向边缘检测滤波器</a:t>
            </a:r>
          </a:p>
        </p:txBody>
      </p:sp>
      <p:sp>
        <p:nvSpPr>
          <p:cNvPr id="14" name="文本框 13">
            <a:extLst>
              <a:ext uri="{FF2B5EF4-FFF2-40B4-BE49-F238E27FC236}">
                <a16:creationId xmlns:a16="http://schemas.microsoft.com/office/drawing/2014/main" id="{58D99ACF-DE68-F000-853B-A7B123DE9726}"/>
              </a:ext>
            </a:extLst>
          </p:cNvPr>
          <p:cNvSpPr txBox="1"/>
          <p:nvPr/>
        </p:nvSpPr>
        <p:spPr>
          <a:xfrm>
            <a:off x="8724422" y="2181106"/>
            <a:ext cx="1800493" cy="307777"/>
          </a:xfrm>
          <a:prstGeom prst="rect">
            <a:avLst/>
          </a:prstGeom>
          <a:noFill/>
        </p:spPr>
        <p:txBody>
          <a:bodyPr wrap="none" rtlCol="0">
            <a:spAutoFit/>
          </a:bodyPr>
          <a:lstStyle/>
          <a:p>
            <a:r>
              <a:rPr lang="zh-CN" altLang="en-US" sz="1400" dirty="0">
                <a:solidFill>
                  <a:srgbClr val="FF0000"/>
                </a:solidFill>
              </a:rPr>
              <a:t>横向边缘检测滤波器</a:t>
            </a:r>
          </a:p>
        </p:txBody>
      </p:sp>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A0EF1ADD-33F8-99B1-AD8E-584629C6C7A4}"/>
                  </a:ext>
                </a:extLst>
              </p:cNvPr>
              <p:cNvSpPr txBox="1"/>
              <p:nvPr/>
            </p:nvSpPr>
            <p:spPr>
              <a:xfrm>
                <a:off x="7154044" y="2958535"/>
                <a:ext cx="101438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r>
                            <a:rPr lang="en-US" altLang="zh-CN" b="0" i="1" smtClean="0">
                              <a:latin typeface="Cambria Math" panose="02040503050406030204" pitchFamily="18" charset="0"/>
                            </a:rPr>
                            <m:t>−1  0  1</m:t>
                          </m:r>
                        </m:e>
                      </m:d>
                    </m:oMath>
                  </m:oMathPara>
                </a14:m>
                <a:endParaRPr lang="zh-CN" altLang="en-US" dirty="0"/>
              </a:p>
            </p:txBody>
          </p:sp>
        </mc:Choice>
        <mc:Fallback xmlns="">
          <p:sp>
            <p:nvSpPr>
              <p:cNvPr id="15" name="文本框 14">
                <a:extLst>
                  <a:ext uri="{FF2B5EF4-FFF2-40B4-BE49-F238E27FC236}">
                    <a16:creationId xmlns:a16="http://schemas.microsoft.com/office/drawing/2014/main" id="{A0EF1ADD-33F8-99B1-AD8E-584629C6C7A4}"/>
                  </a:ext>
                </a:extLst>
              </p:cNvPr>
              <p:cNvSpPr txBox="1">
                <a:spLocks noRot="1" noChangeAspect="1" noMove="1" noResize="1" noEditPoints="1" noAdjustHandles="1" noChangeArrowheads="1" noChangeShapeType="1" noTextEdit="1"/>
              </p:cNvSpPr>
              <p:nvPr/>
            </p:nvSpPr>
            <p:spPr>
              <a:xfrm>
                <a:off x="7154044" y="2958535"/>
                <a:ext cx="1014380" cy="276999"/>
              </a:xfrm>
              <a:prstGeom prst="rect">
                <a:avLst/>
              </a:prstGeom>
              <a:blipFill>
                <a:blip r:embed="rId5"/>
                <a:stretch>
                  <a:fillRect b="-1087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015402F8-AC41-5AFC-F0EC-44AAE13A5C4A}"/>
                  </a:ext>
                </a:extLst>
              </p:cNvPr>
              <p:cNvSpPr txBox="1"/>
              <p:nvPr/>
            </p:nvSpPr>
            <p:spPr>
              <a:xfrm>
                <a:off x="9192139" y="2700367"/>
                <a:ext cx="548034" cy="730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r>
                                <a:rPr lang="en-US" altLang="zh-CN" b="0" i="1" smtClean="0">
                                  <a:latin typeface="Cambria Math" panose="02040503050406030204" pitchFamily="18" charset="0"/>
                                </a:rPr>
                                <m:t>−1</m:t>
                              </m:r>
                            </m:e>
                            <m:e>
                              <m:r>
                                <a:rPr lang="en-US" altLang="zh-CN" b="0" i="1" smtClean="0">
                                  <a:latin typeface="Cambria Math" panose="02040503050406030204" pitchFamily="18" charset="0"/>
                                </a:rPr>
                                <m:t>0</m:t>
                              </m:r>
                            </m:e>
                            <m:e>
                              <m:r>
                                <a:rPr lang="en-US" altLang="zh-CN" b="0" i="1" smtClean="0">
                                  <a:latin typeface="Cambria Math" panose="02040503050406030204" pitchFamily="18" charset="0"/>
                                </a:rPr>
                                <m:t>1</m:t>
                              </m:r>
                            </m:e>
                          </m:eqArr>
                        </m:e>
                      </m:d>
                    </m:oMath>
                  </m:oMathPara>
                </a14:m>
                <a:endParaRPr lang="zh-CN" altLang="en-US" dirty="0"/>
              </a:p>
            </p:txBody>
          </p:sp>
        </mc:Choice>
        <mc:Fallback xmlns="">
          <p:sp>
            <p:nvSpPr>
              <p:cNvPr id="17" name="文本框 16">
                <a:extLst>
                  <a:ext uri="{FF2B5EF4-FFF2-40B4-BE49-F238E27FC236}">
                    <a16:creationId xmlns:a16="http://schemas.microsoft.com/office/drawing/2014/main" id="{015402F8-AC41-5AFC-F0EC-44AAE13A5C4A}"/>
                  </a:ext>
                </a:extLst>
              </p:cNvPr>
              <p:cNvSpPr txBox="1">
                <a:spLocks noRot="1" noChangeAspect="1" noMove="1" noResize="1" noEditPoints="1" noAdjustHandles="1" noChangeArrowheads="1" noChangeShapeType="1" noTextEdit="1"/>
              </p:cNvSpPr>
              <p:nvPr/>
            </p:nvSpPr>
            <p:spPr>
              <a:xfrm>
                <a:off x="9192139" y="2700367"/>
                <a:ext cx="548034" cy="730777"/>
              </a:xfrm>
              <a:prstGeom prst="rect">
                <a:avLst/>
              </a:prstGeom>
              <a:blipFill>
                <a:blip r:embed="rId6"/>
                <a:stretch>
                  <a:fillRect/>
                </a:stretch>
              </a:blipFill>
            </p:spPr>
            <p:txBody>
              <a:bodyPr/>
              <a:lstStyle/>
              <a:p>
                <a:r>
                  <a:rPr lang="zh-CN" altLang="en-US">
                    <a:noFill/>
                  </a:rPr>
                  <a:t> </a:t>
                </a:r>
              </a:p>
            </p:txBody>
          </p:sp>
        </mc:Fallback>
      </mc:AlternateContent>
      <p:pic>
        <p:nvPicPr>
          <p:cNvPr id="23" name="图片 22">
            <a:extLst>
              <a:ext uri="{FF2B5EF4-FFF2-40B4-BE49-F238E27FC236}">
                <a16:creationId xmlns:a16="http://schemas.microsoft.com/office/drawing/2014/main" id="{0131FA86-D281-D7F0-CBEC-F9AF8524BCDB}"/>
              </a:ext>
            </a:extLst>
          </p:cNvPr>
          <p:cNvPicPr>
            <a:picLocks noChangeAspect="1"/>
          </p:cNvPicPr>
          <p:nvPr/>
        </p:nvPicPr>
        <p:blipFill>
          <a:blip r:embed="rId7"/>
          <a:stretch>
            <a:fillRect/>
          </a:stretch>
        </p:blipFill>
        <p:spPr>
          <a:xfrm>
            <a:off x="9117963" y="3912959"/>
            <a:ext cx="2273458" cy="2265145"/>
          </a:xfrm>
          <a:prstGeom prst="rect">
            <a:avLst/>
          </a:prstGeom>
        </p:spPr>
      </p:pic>
      <p:pic>
        <p:nvPicPr>
          <p:cNvPr id="25" name="图片 24">
            <a:extLst>
              <a:ext uri="{FF2B5EF4-FFF2-40B4-BE49-F238E27FC236}">
                <a16:creationId xmlns:a16="http://schemas.microsoft.com/office/drawing/2014/main" id="{83A67C68-20AE-A458-2A74-BF859600733C}"/>
              </a:ext>
            </a:extLst>
          </p:cNvPr>
          <p:cNvPicPr>
            <a:picLocks noChangeAspect="1"/>
          </p:cNvPicPr>
          <p:nvPr/>
        </p:nvPicPr>
        <p:blipFill>
          <a:blip r:embed="rId8"/>
          <a:stretch>
            <a:fillRect/>
          </a:stretch>
        </p:blipFill>
        <p:spPr>
          <a:xfrm>
            <a:off x="6516302" y="3912959"/>
            <a:ext cx="2364239" cy="2287144"/>
          </a:xfrm>
          <a:prstGeom prst="rect">
            <a:avLst/>
          </a:prstGeom>
        </p:spPr>
      </p:pic>
    </p:spTree>
    <p:extLst>
      <p:ext uri="{BB962C8B-B14F-4D97-AF65-F5344CB8AC3E}">
        <p14:creationId xmlns:p14="http://schemas.microsoft.com/office/powerpoint/2010/main" val="18769687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a:t>
            </a:r>
            <a:r>
              <a:rPr lang="en-US" altLang="zh-CN" dirty="0"/>
              <a:t>-</a:t>
            </a:r>
            <a:r>
              <a:rPr lang="zh-CN" altLang="en-US" dirty="0"/>
              <a:t>边缘检测滤波器</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3570972"/>
                <a:ext cx="11163862" cy="2838971"/>
              </a:xfrm>
            </p:spPr>
            <p:txBody>
              <a:bodyPr>
                <a:normAutofit fontScale="70000" lnSpcReduction="20000"/>
              </a:bodyPr>
              <a:lstStyle/>
              <a:p>
                <a:pPr marL="342900" indent="-342900">
                  <a:spcBef>
                    <a:spcPts val="0"/>
                  </a:spcBef>
                  <a:spcAft>
                    <a:spcPts val="0"/>
                  </a:spcAft>
                  <a:buFont typeface="Arial" panose="020B0604020202020204" pitchFamily="34" charset="0"/>
                  <a:buChar char="•"/>
                </a:pPr>
                <a:r>
                  <a:rPr lang="en-US" altLang="zh-CN" sz="2000" dirty="0"/>
                  <a:t>Sobel </a:t>
                </a:r>
                <a:r>
                  <a:rPr lang="zh-CN" altLang="en-US" sz="2000" dirty="0"/>
                  <a:t>算子是一阶微分边缘检测滤波器。卷积核的和等于零。</a:t>
                </a:r>
                <a:endParaRPr lang="en-US" altLang="zh-CN" sz="2000" dirty="0"/>
              </a:p>
              <a:p>
                <a:pPr marL="342900" indent="-342900">
                  <a:spcBef>
                    <a:spcPts val="0"/>
                  </a:spcBef>
                  <a:spcAft>
                    <a:spcPts val="0"/>
                  </a:spcAft>
                  <a:buFont typeface="Arial" panose="020B0604020202020204" pitchFamily="34" charset="0"/>
                  <a:buChar char="•"/>
                </a:pPr>
                <a:r>
                  <a:rPr lang="en-US" altLang="zh-CN" sz="2000" dirty="0"/>
                  <a:t>Sobel </a:t>
                </a:r>
                <a:r>
                  <a:rPr lang="zh-CN" altLang="en-US" sz="2000" dirty="0"/>
                  <a:t>算子给中心点附近更多的权重，在中心系数上使用了权值</a:t>
                </a:r>
                <a:r>
                  <a:rPr lang="en-US" altLang="zh-CN" sz="2000" dirty="0"/>
                  <a:t>2</a:t>
                </a:r>
                <a:r>
                  <a:rPr lang="zh-CN" altLang="en-US" sz="2000" dirty="0"/>
                  <a:t>。可以更好地抑制噪声。</a:t>
                </a:r>
                <a:endParaRPr lang="en-US" altLang="zh-CN" sz="2000" dirty="0"/>
              </a:p>
              <a:p>
                <a:pPr marL="342900" indent="-342900">
                  <a:spcBef>
                    <a:spcPts val="0"/>
                  </a:spcBef>
                  <a:spcAft>
                    <a:spcPts val="0"/>
                  </a:spcAft>
                  <a:buFont typeface="Arial" panose="020B0604020202020204" pitchFamily="34" charset="0"/>
                  <a:buChar char="•"/>
                </a:pPr>
                <a:r>
                  <a:rPr lang="zh-CN" altLang="en-US" sz="2000" dirty="0"/>
                  <a:t>为了结合</a:t>
                </a:r>
                <a:r>
                  <a:rPr lang="en-US" altLang="zh-CN" sz="2000" dirty="0"/>
                  <a:t>Sobel </a:t>
                </a:r>
                <a:r>
                  <a:rPr lang="zh-CN" altLang="en-US" sz="2000" dirty="0"/>
                  <a:t>横向和纵向滤波器的优点，采用梯度图像</a:t>
                </a:r>
                <a:r>
                  <a:rPr lang="en-US" altLang="zh-CN" sz="2000" dirty="0"/>
                  <a:t> </a:t>
                </a:r>
                <a14:m>
                  <m:oMath xmlns:m="http://schemas.openxmlformats.org/officeDocument/2006/math">
                    <m:r>
                      <a:rPr lang="en-US" altLang="zh-CN" sz="2000" b="0" i="1" smtClean="0">
                        <a:latin typeface="Cambria Math" panose="02040503050406030204" pitchFamily="18" charset="0"/>
                      </a:rPr>
                      <m:t>𝑀</m:t>
                    </m:r>
                    <m:d>
                      <m:dPr>
                        <m:ctrlPr>
                          <a:rPr lang="en-US" altLang="zh-CN" sz="2000" b="0" i="1" smtClean="0">
                            <a:latin typeface="Cambria Math" panose="02040503050406030204" pitchFamily="18" charset="0"/>
                          </a:rPr>
                        </m:ctrlPr>
                      </m:dPr>
                      <m:e>
                        <m:r>
                          <m:rPr>
                            <m:sty m:val="p"/>
                          </m:rPr>
                          <a:rPr lang="en-US" altLang="zh-CN" sz="2000" i="1">
                            <a:latin typeface="Cambria Math" panose="02040503050406030204" pitchFamily="18" charset="0"/>
                          </a:rPr>
                          <m:t>x</m:t>
                        </m:r>
                        <m:r>
                          <a:rPr lang="en-US" altLang="zh-CN" sz="2000" b="0" i="0" smtClean="0">
                            <a:latin typeface="Cambria Math" panose="02040503050406030204" pitchFamily="18" charset="0"/>
                          </a:rPr>
                          <m:t>, </m:t>
                        </m:r>
                        <m:r>
                          <m:rPr>
                            <m:sty m:val="p"/>
                          </m:rPr>
                          <a:rPr lang="en-US" altLang="zh-CN" sz="2000" b="0" i="0" smtClean="0">
                            <a:latin typeface="Cambria Math" panose="02040503050406030204" pitchFamily="18" charset="0"/>
                          </a:rPr>
                          <m:t>y</m:t>
                        </m:r>
                      </m:e>
                    </m:d>
                  </m:oMath>
                </a14:m>
                <a:r>
                  <a:rPr lang="zh-CN" altLang="en-US" sz="2000" dirty="0"/>
                  <a:t> 表示。</a:t>
                </a:r>
                <a:endParaRPr lang="en-US" altLang="zh-CN" sz="2000" dirty="0"/>
              </a:p>
              <a:p>
                <a:pPr>
                  <a:spcBef>
                    <a:spcPts val="0"/>
                  </a:spcBef>
                  <a:spcAft>
                    <a:spcPts val="0"/>
                  </a:spcAft>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𝑀</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𝑦</m:t>
                          </m:r>
                        </m:e>
                      </m:d>
                      <m:r>
                        <a:rPr lang="en-US" altLang="zh-CN" sz="2000" b="0" i="1" smtClean="0">
                          <a:latin typeface="Cambria Math" panose="02040503050406030204" pitchFamily="18" charset="0"/>
                        </a:rPr>
                        <m:t>=</m:t>
                      </m:r>
                      <m:rad>
                        <m:radPr>
                          <m:degHide m:val="on"/>
                          <m:ctrlPr>
                            <a:rPr lang="en-US" altLang="zh-CN" sz="2000" b="0" i="1" smtClean="0">
                              <a:latin typeface="Cambria Math" panose="02040503050406030204" pitchFamily="18" charset="0"/>
                            </a:rPr>
                          </m:ctrlPr>
                        </m:radPr>
                        <m:deg/>
                        <m:e>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𝑔</m:t>
                              </m:r>
                            </m:e>
                            <m:sub>
                              <m:r>
                                <a:rPr lang="en-US" altLang="zh-CN" sz="2000" b="0" i="1" smtClean="0">
                                  <a:latin typeface="Cambria Math" panose="02040503050406030204" pitchFamily="18" charset="0"/>
                                </a:rPr>
                                <m:t>𝑥</m:t>
                              </m:r>
                            </m:sub>
                          </m:sSub>
                          <m:sSup>
                            <m:sSupPr>
                              <m:ctrlPr>
                                <a:rPr lang="en-US" altLang="zh-CN" sz="2000" b="0" i="1" smtClean="0">
                                  <a:latin typeface="Cambria Math" panose="02040503050406030204" pitchFamily="18" charset="0"/>
                                </a:rPr>
                              </m:ctrlPr>
                            </m:sSupPr>
                            <m:e>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𝑦</m:t>
                                  </m:r>
                                </m:e>
                              </m:d>
                            </m:e>
                            <m:sup>
                              <m:r>
                                <a:rPr lang="en-US" altLang="zh-CN" sz="2000" b="0" i="1" smtClean="0">
                                  <a:latin typeface="Cambria Math" panose="02040503050406030204" pitchFamily="18" charset="0"/>
                                </a:rPr>
                                <m:t>2</m:t>
                              </m:r>
                            </m:sup>
                          </m:sSup>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𝑔</m:t>
                              </m:r>
                            </m:e>
                            <m:sub>
                              <m:r>
                                <a:rPr lang="en-US" altLang="zh-CN" sz="2000" b="0" i="1" smtClean="0">
                                  <a:latin typeface="Cambria Math" panose="02040503050406030204" pitchFamily="18" charset="0"/>
                                </a:rPr>
                                <m:t>𝑦</m:t>
                              </m:r>
                            </m:sub>
                          </m:sSub>
                          <m:sSup>
                            <m:sSupPr>
                              <m:ctrlPr>
                                <a:rPr lang="en-US" altLang="zh-CN" sz="2000" b="0" i="1" smtClean="0">
                                  <a:latin typeface="Cambria Math" panose="02040503050406030204" pitchFamily="18" charset="0"/>
                                </a:rPr>
                              </m:ctrlPr>
                            </m:sSupPr>
                            <m:e>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𝑦</m:t>
                                  </m:r>
                                </m:e>
                              </m:d>
                            </m:e>
                            <m:sup>
                              <m:r>
                                <a:rPr lang="en-US" altLang="zh-CN" sz="2000" b="0" i="1" smtClean="0">
                                  <a:latin typeface="Cambria Math" panose="02040503050406030204" pitchFamily="18" charset="0"/>
                                </a:rPr>
                                <m:t>2</m:t>
                              </m:r>
                            </m:sup>
                          </m:sSup>
                        </m:e>
                      </m:rad>
                    </m:oMath>
                  </m:oMathPara>
                </a14:m>
                <a:endParaRPr lang="en-US" altLang="zh-CN" sz="2000" dirty="0"/>
              </a:p>
              <a:p>
                <a:pPr marL="342900" indent="-342900">
                  <a:spcBef>
                    <a:spcPts val="0"/>
                  </a:spcBef>
                  <a:spcAft>
                    <a:spcPts val="0"/>
                  </a:spcAft>
                  <a:buFont typeface="Arial" panose="020B0604020202020204" pitchFamily="34" charset="0"/>
                  <a:buChar char="•"/>
                </a:pPr>
                <a14:m>
                  <m:oMath xmlns:m="http://schemas.openxmlformats.org/officeDocument/2006/math">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𝑔</m:t>
                        </m:r>
                      </m:e>
                      <m:sub>
                        <m:r>
                          <a:rPr lang="en-US" altLang="zh-CN" sz="2000" b="0" i="1" smtClean="0">
                            <a:latin typeface="Cambria Math" panose="02040503050406030204" pitchFamily="18" charset="0"/>
                          </a:rPr>
                          <m:t>𝑥</m:t>
                        </m:r>
                      </m:sub>
                    </m:sSub>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𝑥</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𝑦</m:t>
                    </m:r>
                    <m:r>
                      <a:rPr lang="en-US" altLang="zh-CN" sz="2000" b="0" i="1" smtClean="0">
                        <a:latin typeface="Cambria Math" panose="02040503050406030204" pitchFamily="18" charset="0"/>
                      </a:rPr>
                      <m:t>)</m:t>
                    </m:r>
                  </m:oMath>
                </a14:m>
                <a:r>
                  <a:rPr lang="en-US" altLang="zh-CN" sz="2000" dirty="0"/>
                  <a:t> </a:t>
                </a:r>
                <a:r>
                  <a:rPr lang="zh-CN" altLang="en-US" sz="2000" dirty="0"/>
                  <a:t>和 </a:t>
                </a:r>
                <a14:m>
                  <m:oMath xmlns:m="http://schemas.openxmlformats.org/officeDocument/2006/math">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𝑔</m:t>
                        </m:r>
                      </m:e>
                      <m:sub>
                        <m:r>
                          <a:rPr lang="en-US" altLang="zh-CN" sz="2000" b="0" i="1" smtClean="0">
                            <a:latin typeface="Cambria Math" panose="02040503050406030204" pitchFamily="18" charset="0"/>
                          </a:rPr>
                          <m:t>𝑦</m:t>
                        </m:r>
                      </m:sub>
                    </m:sSub>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𝑥</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𝑦</m:t>
                    </m:r>
                    <m:r>
                      <a:rPr lang="en-US" altLang="zh-CN" sz="2000" b="0" i="1" smtClean="0">
                        <a:latin typeface="Cambria Math" panose="02040503050406030204" pitchFamily="18" charset="0"/>
                      </a:rPr>
                      <m:t>)</m:t>
                    </m:r>
                  </m:oMath>
                </a14:m>
                <a:r>
                  <a:rPr lang="en-US" altLang="zh-CN" sz="2000" dirty="0"/>
                  <a:t> </a:t>
                </a:r>
                <a:r>
                  <a:rPr lang="zh-CN" altLang="en-US" sz="2000" dirty="0"/>
                  <a:t>分别是</a:t>
                </a:r>
                <a:r>
                  <a:rPr lang="zh-CN" altLang="en-US" sz="2000" dirty="0">
                    <a:solidFill>
                      <a:srgbClr val="FF0000"/>
                    </a:solidFill>
                  </a:rPr>
                  <a:t>垂直边缘检测滤波器</a:t>
                </a:r>
                <a:r>
                  <a:rPr lang="zh-CN" altLang="en-US" sz="2000" dirty="0"/>
                  <a:t>过后的图像和</a:t>
                </a:r>
                <a:r>
                  <a:rPr lang="zh-CN" altLang="en-US" sz="2000" dirty="0">
                    <a:solidFill>
                      <a:srgbClr val="FF0000"/>
                    </a:solidFill>
                  </a:rPr>
                  <a:t>水平边缘检测滤波器</a:t>
                </a:r>
                <a:r>
                  <a:rPr lang="zh-CN" altLang="en-US" sz="2000" dirty="0"/>
                  <a:t>的图像。</a:t>
                </a:r>
                <a:endParaRPr lang="en-US" altLang="zh-CN" sz="2000" dirty="0"/>
              </a:p>
              <a:p>
                <a:pPr marL="342900" indent="-342900">
                  <a:spcBef>
                    <a:spcPts val="0"/>
                  </a:spcBef>
                  <a:spcAft>
                    <a:spcPts val="0"/>
                  </a:spcAft>
                  <a:buFont typeface="Arial" panose="020B0604020202020204" pitchFamily="34" charset="0"/>
                  <a:buChar char="•"/>
                </a:pPr>
                <a:r>
                  <a:rPr lang="zh-CN" altLang="en-US" sz="2000" dirty="0"/>
                  <a:t>工程上常用下式简化运算：</a:t>
                </a:r>
                <a:endParaRPr lang="en-US" altLang="zh-CN" sz="2000" dirty="0"/>
              </a:p>
              <a:p>
                <a:pPr>
                  <a:spcBef>
                    <a:spcPts val="0"/>
                  </a:spcBef>
                  <a:spcAft>
                    <a:spcPts val="0"/>
                  </a:spcAft>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𝑀</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𝑥</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𝑦</m:t>
                          </m:r>
                        </m:e>
                      </m:d>
                      <m:r>
                        <a:rPr lang="en-US" altLang="zh-CN" sz="2000" b="0" i="1" smtClean="0">
                          <a:latin typeface="Cambria Math" panose="02040503050406030204" pitchFamily="18" charset="0"/>
                        </a:rPr>
                        <m:t>=</m:t>
                      </m:r>
                      <m:d>
                        <m:dPr>
                          <m:begChr m:val="|"/>
                          <m:endChr m:val="|"/>
                          <m:ctrlPr>
                            <a:rPr lang="en-US" altLang="zh-CN" sz="2000" b="0" i="1" smtClean="0">
                              <a:latin typeface="Cambria Math" panose="02040503050406030204" pitchFamily="18" charset="0"/>
                            </a:rPr>
                          </m:ctrlPr>
                        </m:dPr>
                        <m:e>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𝑔</m:t>
                              </m:r>
                            </m:e>
                            <m:sub>
                              <m:r>
                                <a:rPr lang="en-US" altLang="zh-CN" sz="2000" b="0" i="1" smtClean="0">
                                  <a:latin typeface="Cambria Math" panose="02040503050406030204" pitchFamily="18" charset="0"/>
                                </a:rPr>
                                <m:t>𝑥</m:t>
                              </m:r>
                            </m:sub>
                          </m:sSub>
                        </m:e>
                      </m:d>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b="0" i="1" smtClean="0">
                              <a:latin typeface="Cambria Math" panose="02040503050406030204" pitchFamily="18" charset="0"/>
                            </a:rPr>
                            <m:t>𝑔</m:t>
                          </m:r>
                        </m:e>
                        <m:sub>
                          <m:r>
                            <a:rPr lang="en-US" altLang="zh-CN" sz="2000" b="0" i="1" smtClean="0">
                              <a:latin typeface="Cambria Math" panose="02040503050406030204" pitchFamily="18" charset="0"/>
                            </a:rPr>
                            <m:t>𝑦</m:t>
                          </m:r>
                        </m:sub>
                      </m:sSub>
                      <m:r>
                        <a:rPr lang="en-US" altLang="zh-CN" sz="2000" b="0" i="1" smtClean="0">
                          <a:latin typeface="Cambria Math" panose="02040503050406030204" pitchFamily="18" charset="0"/>
                        </a:rPr>
                        <m:t>|</m:t>
                      </m:r>
                    </m:oMath>
                  </m:oMathPara>
                </a14:m>
                <a:endParaRPr lang="en-US" altLang="zh-CN" sz="200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3570972"/>
                <a:ext cx="11163862" cy="2838971"/>
              </a:xfrm>
              <a:blipFill>
                <a:blip r:embed="rId2"/>
                <a:stretch>
                  <a:fillRect l="-55"/>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A10781E0-D33C-4BFA-C4DC-1A43DB28B505}"/>
              </a:ext>
            </a:extLst>
          </p:cNvPr>
          <p:cNvPicPr>
            <a:picLocks noChangeAspect="1"/>
          </p:cNvPicPr>
          <p:nvPr/>
        </p:nvPicPr>
        <p:blipFill>
          <a:blip r:embed="rId3"/>
          <a:stretch>
            <a:fillRect/>
          </a:stretch>
        </p:blipFill>
        <p:spPr>
          <a:xfrm>
            <a:off x="604187" y="1253638"/>
            <a:ext cx="7227328" cy="2317334"/>
          </a:xfrm>
          <a:prstGeom prst="rect">
            <a:avLst/>
          </a:prstGeom>
        </p:spPr>
      </p:pic>
    </p:spTree>
    <p:extLst>
      <p:ext uri="{BB962C8B-B14F-4D97-AF65-F5344CB8AC3E}">
        <p14:creationId xmlns:p14="http://schemas.microsoft.com/office/powerpoint/2010/main" val="8334029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a:t>
            </a:r>
            <a:r>
              <a:rPr lang="en-US" altLang="zh-CN" dirty="0"/>
              <a:t>-</a:t>
            </a:r>
            <a:r>
              <a:rPr lang="zh-CN" altLang="en-US" dirty="0"/>
              <a:t>边缘检测滤波器</a:t>
            </a:r>
            <a:endParaRPr lang="en-US" altLang="zh-CN" sz="2800" dirty="0"/>
          </a:p>
        </p:txBody>
      </p:sp>
      <p:pic>
        <p:nvPicPr>
          <p:cNvPr id="8" name="图片 7">
            <a:extLst>
              <a:ext uri="{FF2B5EF4-FFF2-40B4-BE49-F238E27FC236}">
                <a16:creationId xmlns:a16="http://schemas.microsoft.com/office/drawing/2014/main" id="{7ADEC821-1BE5-0196-B89C-593485E3F755}"/>
              </a:ext>
            </a:extLst>
          </p:cNvPr>
          <p:cNvPicPr>
            <a:picLocks noChangeAspect="1"/>
          </p:cNvPicPr>
          <p:nvPr/>
        </p:nvPicPr>
        <p:blipFill>
          <a:blip r:embed="rId2"/>
          <a:stretch>
            <a:fillRect/>
          </a:stretch>
        </p:blipFill>
        <p:spPr>
          <a:xfrm>
            <a:off x="625642" y="1349923"/>
            <a:ext cx="8811176" cy="4986498"/>
          </a:xfrm>
          <a:prstGeom prst="rect">
            <a:avLst/>
          </a:prstGeom>
        </p:spPr>
      </p:pic>
    </p:spTree>
    <p:extLst>
      <p:ext uri="{BB962C8B-B14F-4D97-AF65-F5344CB8AC3E}">
        <p14:creationId xmlns:p14="http://schemas.microsoft.com/office/powerpoint/2010/main" val="175005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两种噪音（</a:t>
            </a:r>
            <a:r>
              <a:rPr lang="en-US" altLang="zh-CN" sz="2800" dirty="0"/>
              <a:t>Noise</a:t>
            </a:r>
            <a:r>
              <a:rPr lang="zh-CN" altLang="en-US" sz="2800" dirty="0"/>
              <a:t>）</a:t>
            </a:r>
            <a:r>
              <a:rPr lang="en-US" altLang="zh-CN" sz="2800" dirty="0"/>
              <a:t>- </a:t>
            </a:r>
            <a:r>
              <a:rPr lang="zh-CN" altLang="en-US" sz="2800" dirty="0"/>
              <a:t>高斯白噪声</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fontScale="85000" lnSpcReduction="10000"/>
              </a:bodyPr>
              <a:lstStyle/>
              <a:p>
                <a:pPr marL="514350" indent="-514350">
                  <a:buFont typeface="Arial" panose="020B0604020202020204" pitchFamily="34" charset="0"/>
                  <a:buChar char="•"/>
                </a:pPr>
                <a:r>
                  <a:rPr lang="zh-CN" altLang="en-US" sz="1800" dirty="0"/>
                  <a:t>高斯白噪声（</a:t>
                </a:r>
                <a:r>
                  <a:rPr lang="en-US" altLang="zh-CN" sz="1800" dirty="0"/>
                  <a:t>White Gaussian Noise</a:t>
                </a:r>
                <a:r>
                  <a:rPr lang="zh-CN" altLang="en-US" sz="1800" dirty="0"/>
                  <a:t>）指噪音服从</a:t>
                </a:r>
                <a:r>
                  <a:rPr lang="zh-CN" altLang="en-US" sz="1800" dirty="0">
                    <a:solidFill>
                      <a:srgbClr val="FF0000"/>
                    </a:solidFill>
                  </a:rPr>
                  <a:t>均值为</a:t>
                </a:r>
                <a:r>
                  <a:rPr lang="en-US" altLang="zh-CN" sz="1800" dirty="0">
                    <a:solidFill>
                      <a:srgbClr val="FF0000"/>
                    </a:solidFill>
                  </a:rPr>
                  <a:t>0</a:t>
                </a:r>
                <a:r>
                  <a:rPr lang="zh-CN" altLang="en-US" sz="1800" dirty="0">
                    <a:solidFill>
                      <a:srgbClr val="FF0000"/>
                    </a:solidFill>
                  </a:rPr>
                  <a:t>的高斯（正态）分布</a:t>
                </a:r>
                <a:r>
                  <a:rPr lang="zh-CN" altLang="en-US" sz="1800" dirty="0"/>
                  <a:t>。</a:t>
                </a:r>
                <a:endParaRPr lang="en-US" altLang="zh-CN" sz="1800" dirty="0"/>
              </a:p>
              <a:p>
                <a:pPr marL="514350" indent="-514350">
                  <a:buFont typeface="Arial" panose="020B0604020202020204" pitchFamily="34" charset="0"/>
                  <a:buChar char="•"/>
                </a:pPr>
                <a:r>
                  <a:rPr lang="zh-CN" altLang="en-US" sz="1800" dirty="0"/>
                  <a:t>若随机变量</a:t>
                </a:r>
                <a14:m>
                  <m:oMath xmlns:m="http://schemas.openxmlformats.org/officeDocument/2006/math">
                    <m:r>
                      <a:rPr lang="en-US" altLang="zh-CN" sz="1800" b="0" i="1" smtClean="0">
                        <a:latin typeface="Cambria Math" panose="02040503050406030204" pitchFamily="18" charset="0"/>
                      </a:rPr>
                      <m:t>𝑋</m:t>
                    </m:r>
                  </m:oMath>
                </a14:m>
                <a:r>
                  <a:rPr lang="en-US" altLang="zh-CN" sz="1800" dirty="0"/>
                  <a:t> </a:t>
                </a:r>
                <a:r>
                  <a:rPr lang="zh-CN" altLang="en-US" sz="1800" dirty="0"/>
                  <a:t>服从均值为</a:t>
                </a:r>
                <a14:m>
                  <m:oMath xmlns:m="http://schemas.openxmlformats.org/officeDocument/2006/math">
                    <m:r>
                      <a:rPr lang="en-US" altLang="zh-CN" sz="1800" b="0" i="1" smtClean="0">
                        <a:latin typeface="Cambria Math" panose="02040503050406030204" pitchFamily="18" charset="0"/>
                      </a:rPr>
                      <m:t>𝑢</m:t>
                    </m:r>
                    <m:r>
                      <a:rPr lang="en-US" altLang="zh-CN" sz="1800" b="0" i="1" smtClean="0">
                        <a:latin typeface="Cambria Math" panose="02040503050406030204" pitchFamily="18" charset="0"/>
                      </a:rPr>
                      <m:t>, </m:t>
                    </m:r>
                  </m:oMath>
                </a14:m>
                <a:r>
                  <a:rPr lang="zh-CN" altLang="en-US" sz="1800" dirty="0"/>
                  <a:t>标准差为</a:t>
                </a:r>
                <a14:m>
                  <m:oMath xmlns:m="http://schemas.openxmlformats.org/officeDocument/2006/math">
                    <m:r>
                      <a:rPr lang="zh-CN" altLang="en-US" sz="1800" i="1" smtClean="0">
                        <a:latin typeface="Cambria Math" panose="02040503050406030204" pitchFamily="18" charset="0"/>
                      </a:rPr>
                      <m:t>𝜎</m:t>
                    </m:r>
                  </m:oMath>
                </a14:m>
                <a:r>
                  <a:rPr lang="zh-CN" altLang="en-US" sz="1800" dirty="0"/>
                  <a:t>的正态分布，记为 </a:t>
                </a:r>
                <a14:m>
                  <m:oMath xmlns:m="http://schemas.openxmlformats.org/officeDocument/2006/math">
                    <m:r>
                      <m:rPr>
                        <m:sty m:val="p"/>
                      </m:rPr>
                      <a:rPr lang="en-US" altLang="zh-CN" sz="1800" b="0" i="0" smtClean="0">
                        <a:latin typeface="Cambria Math" panose="02040503050406030204" pitchFamily="18" charset="0"/>
                      </a:rPr>
                      <m:t>X</m:t>
                    </m:r>
                    <m:r>
                      <a:rPr lang="en-US" altLang="zh-CN" sz="1800" b="0" i="0" smtClean="0">
                        <a:latin typeface="Cambria Math" panose="02040503050406030204" pitchFamily="18" charset="0"/>
                      </a:rPr>
                      <m:t>~</m:t>
                    </m:r>
                    <m:r>
                      <m:rPr>
                        <m:sty m:val="p"/>
                      </m:rPr>
                      <a:rPr lang="en-US" altLang="zh-CN" sz="1800" b="0" i="0" smtClean="0">
                        <a:latin typeface="Cambria Math" panose="02040503050406030204" pitchFamily="18" charset="0"/>
                      </a:rPr>
                      <m:t>N</m:t>
                    </m:r>
                    <m:r>
                      <a:rPr lang="en-US" altLang="zh-CN" sz="1800" b="0" i="0" smtClean="0">
                        <a:latin typeface="Cambria Math" panose="02040503050406030204" pitchFamily="18" charset="0"/>
                      </a:rPr>
                      <m:t>(</m:t>
                    </m:r>
                    <m:r>
                      <m:rPr>
                        <m:sty m:val="p"/>
                      </m:rPr>
                      <a:rPr lang="en-US" altLang="zh-CN" sz="1800" b="0" i="0" smtClean="0">
                        <a:latin typeface="Cambria Math" panose="02040503050406030204" pitchFamily="18" charset="0"/>
                      </a:rPr>
                      <m:t>u</m:t>
                    </m:r>
                    <m:r>
                      <a:rPr lang="en-US" altLang="zh-CN" sz="1800" b="0" i="0" smtClean="0">
                        <a:latin typeface="Cambria Math" panose="02040503050406030204" pitchFamily="18" charset="0"/>
                      </a:rPr>
                      <m:t>,</m:t>
                    </m:r>
                    <m:sSup>
                      <m:sSupPr>
                        <m:ctrlPr>
                          <a:rPr lang="en-US" altLang="zh-CN" sz="1800" b="0" i="1" smtClean="0">
                            <a:latin typeface="Cambria Math" panose="02040503050406030204" pitchFamily="18" charset="0"/>
                            <a:ea typeface="Cambria Math" panose="02040503050406030204" pitchFamily="18" charset="0"/>
                          </a:rPr>
                        </m:ctrlPr>
                      </m:sSupPr>
                      <m:e>
                        <m:r>
                          <m:rPr>
                            <m:sty m:val="p"/>
                          </m:rPr>
                          <a:rPr lang="el-GR" altLang="zh-CN" sz="1800" b="0" i="1" smtClean="0">
                            <a:latin typeface="Cambria Math" panose="02040503050406030204" pitchFamily="18" charset="0"/>
                            <a:ea typeface="Cambria Math" panose="02040503050406030204" pitchFamily="18" charset="0"/>
                          </a:rPr>
                          <m:t>σ</m:t>
                        </m:r>
                      </m:e>
                      <m:sup>
                        <m:r>
                          <a:rPr lang="en-US" altLang="zh-CN" sz="1800" b="0" i="1" smtClean="0">
                            <a:latin typeface="Cambria Math" panose="02040503050406030204" pitchFamily="18" charset="0"/>
                            <a:ea typeface="Cambria Math" panose="02040503050406030204" pitchFamily="18" charset="0"/>
                          </a:rPr>
                          <m:t>2</m:t>
                        </m:r>
                      </m:sup>
                    </m:sSup>
                    <m:r>
                      <a:rPr lang="en-US" altLang="zh-CN" sz="1800" b="0" i="1" smtClean="0">
                        <a:latin typeface="Cambria Math" panose="02040503050406030204" pitchFamily="18" charset="0"/>
                        <a:ea typeface="Cambria Math" panose="02040503050406030204" pitchFamily="18" charset="0"/>
                      </a:rPr>
                      <m:t>)</m:t>
                    </m:r>
                    <m:r>
                      <a:rPr lang="en-US" altLang="zh-CN" sz="1800" b="0" i="0" smtClean="0">
                        <a:latin typeface="Cambria Math" panose="02040503050406030204" pitchFamily="18" charset="0"/>
                      </a:rPr>
                      <m:t> </m:t>
                    </m:r>
                  </m:oMath>
                </a14:m>
                <a:r>
                  <a:rPr lang="zh-CN" altLang="en-US" sz="1800" dirty="0"/>
                  <a:t>。公式如下：</a:t>
                </a:r>
                <a:endParaRPr lang="en-US" altLang="zh-CN" sz="1800" dirty="0"/>
              </a:p>
              <a:p>
                <a:pPr/>
                <a14:m>
                  <m:oMathPara xmlns:m="http://schemas.openxmlformats.org/officeDocument/2006/math">
                    <m:oMathParaPr>
                      <m:jc m:val="centerGroup"/>
                    </m:oMathParaPr>
                    <m:oMath xmlns:m="http://schemas.openxmlformats.org/officeDocument/2006/math">
                      <m:r>
                        <a:rPr lang="en-US" altLang="zh-CN" sz="1800" b="0" i="1" smtClean="0">
                          <a:latin typeface="Cambria Math" panose="02040503050406030204" pitchFamily="18" charset="0"/>
                        </a:rPr>
                        <m:t>𝑓</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e>
                      </m:d>
                      <m:r>
                        <a:rPr lang="en-US" altLang="zh-CN" sz="1800" b="0" i="1" smtClean="0">
                          <a:latin typeface="Cambria Math" panose="02040503050406030204" pitchFamily="18" charset="0"/>
                        </a:rPr>
                        <m:t>=</m:t>
                      </m:r>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1</m:t>
                          </m:r>
                        </m:num>
                        <m:den>
                          <m:rad>
                            <m:radPr>
                              <m:degHide m:val="on"/>
                              <m:ctrlPr>
                                <a:rPr lang="en-US" altLang="zh-CN" sz="1800" b="0" i="1" smtClean="0">
                                  <a:latin typeface="Cambria Math" panose="02040503050406030204" pitchFamily="18" charset="0"/>
                                </a:rPr>
                              </m:ctrlPr>
                            </m:radPr>
                            <m:deg/>
                            <m:e>
                              <m:r>
                                <a:rPr lang="en-US" altLang="zh-CN" sz="1800" b="0" i="1" smtClean="0">
                                  <a:latin typeface="Cambria Math" panose="02040503050406030204" pitchFamily="18" charset="0"/>
                                </a:rPr>
                                <m:t>2</m:t>
                              </m:r>
                              <m:r>
                                <a:rPr lang="en-US" altLang="zh-CN" sz="1800" b="0" i="1" smtClean="0">
                                  <a:latin typeface="Cambria Math" panose="02040503050406030204" pitchFamily="18" charset="0"/>
                                </a:rPr>
                                <m:t>𝜋</m:t>
                              </m:r>
                            </m:e>
                          </m:rad>
                          <m:r>
                            <a:rPr lang="zh-CN" altLang="en-US" sz="1800" b="0" i="1" smtClean="0">
                              <a:latin typeface="Cambria Math" panose="02040503050406030204" pitchFamily="18" charset="0"/>
                            </a:rPr>
                            <m:t>𝜎</m:t>
                          </m:r>
                        </m:den>
                      </m:f>
                      <m:sSup>
                        <m:sSupPr>
                          <m:ctrlPr>
                            <a:rPr lang="en-US" altLang="zh-CN" sz="1800" b="0" i="1" smtClean="0">
                              <a:latin typeface="Cambria Math" panose="02040503050406030204" pitchFamily="18" charset="0"/>
                            </a:rPr>
                          </m:ctrlPr>
                        </m:sSupPr>
                        <m:e>
                          <m:r>
                            <a:rPr lang="en-US" altLang="zh-CN" sz="1800" b="0" i="1" smtClean="0">
                              <a:latin typeface="Cambria Math" panose="02040503050406030204" pitchFamily="18" charset="0"/>
                            </a:rPr>
                            <m:t>𝑒</m:t>
                          </m:r>
                        </m:e>
                        <m:sup>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m:t>
                              </m:r>
                              <m:sSup>
                                <m:sSupPr>
                                  <m:ctrlPr>
                                    <a:rPr lang="en-US" altLang="zh-CN" sz="1800" b="0" i="1" smtClean="0">
                                      <a:latin typeface="Cambria Math" panose="02040503050406030204" pitchFamily="18" charset="0"/>
                                    </a:rPr>
                                  </m:ctrlPr>
                                </m:sSupPr>
                                <m:e>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𝑢</m:t>
                                      </m:r>
                                    </m:e>
                                  </m:d>
                                </m:e>
                                <m:sup>
                                  <m:r>
                                    <a:rPr lang="en-US" altLang="zh-CN" sz="1800" b="0" i="1" smtClean="0">
                                      <a:latin typeface="Cambria Math" panose="02040503050406030204" pitchFamily="18" charset="0"/>
                                    </a:rPr>
                                    <m:t>2</m:t>
                                  </m:r>
                                </m:sup>
                              </m:sSup>
                            </m:num>
                            <m:den>
                              <m:r>
                                <a:rPr lang="en-US" altLang="zh-CN" sz="1800" b="0" i="1" smtClean="0">
                                  <a:latin typeface="Cambria Math" panose="02040503050406030204" pitchFamily="18" charset="0"/>
                                </a:rPr>
                                <m:t>2</m:t>
                              </m:r>
                              <m:sSup>
                                <m:sSupPr>
                                  <m:ctrlPr>
                                    <a:rPr lang="en-US" altLang="zh-CN" sz="1800" b="0" i="1" smtClean="0">
                                      <a:latin typeface="Cambria Math" panose="02040503050406030204" pitchFamily="18" charset="0"/>
                                    </a:rPr>
                                  </m:ctrlPr>
                                </m:sSupPr>
                                <m:e>
                                  <m:r>
                                    <a:rPr lang="zh-CN" altLang="en-US" sz="1800" b="0" i="1" smtClean="0">
                                      <a:latin typeface="Cambria Math" panose="02040503050406030204" pitchFamily="18" charset="0"/>
                                    </a:rPr>
                                    <m:t>𝜎</m:t>
                                  </m:r>
                                </m:e>
                                <m:sup>
                                  <m:r>
                                    <a:rPr lang="en-US" altLang="zh-CN" sz="1800" b="0" i="1" smtClean="0">
                                      <a:latin typeface="Cambria Math" panose="02040503050406030204" pitchFamily="18" charset="0"/>
                                    </a:rPr>
                                    <m:t>2</m:t>
                                  </m:r>
                                </m:sup>
                              </m:sSup>
                            </m:den>
                          </m:f>
                        </m:sup>
                      </m:sSup>
                    </m:oMath>
                  </m:oMathPara>
                </a14:m>
                <a:endParaRPr lang="en-US" altLang="zh-CN" sz="1800" dirty="0"/>
              </a:p>
              <a:p>
                <a:pPr algn="ctr"/>
                <a:r>
                  <a:rPr lang="zh-CN" altLang="en-US" sz="1800" dirty="0"/>
                  <a:t>当</a:t>
                </a:r>
                <a14:m>
                  <m:oMath xmlns:m="http://schemas.openxmlformats.org/officeDocument/2006/math">
                    <m:r>
                      <a:rPr lang="en-US" altLang="zh-CN" sz="1800" b="0" i="1" smtClean="0">
                        <a:latin typeface="Cambria Math" panose="02040503050406030204" pitchFamily="18" charset="0"/>
                      </a:rPr>
                      <m:t>𝑢</m:t>
                    </m:r>
                    <m:r>
                      <a:rPr lang="en-US" altLang="zh-CN" sz="1800" b="0" i="1" smtClean="0">
                        <a:latin typeface="Cambria Math" panose="02040503050406030204" pitchFamily="18" charset="0"/>
                      </a:rPr>
                      <m:t>=0, </m:t>
                    </m:r>
                    <m:r>
                      <a:rPr lang="zh-CN" altLang="en-US" sz="1800" b="0" i="1" smtClean="0">
                        <a:latin typeface="Cambria Math" panose="02040503050406030204" pitchFamily="18" charset="0"/>
                      </a:rPr>
                      <m:t>𝜎</m:t>
                    </m:r>
                    <m:r>
                      <a:rPr lang="en-US" altLang="zh-CN" sz="1800" b="0" i="1" smtClean="0">
                        <a:latin typeface="Cambria Math" panose="02040503050406030204" pitchFamily="18" charset="0"/>
                      </a:rPr>
                      <m:t>=1</m:t>
                    </m:r>
                  </m:oMath>
                </a14:m>
                <a:r>
                  <a:rPr lang="zh-CN" altLang="en-US" sz="1800" dirty="0"/>
                  <a:t>时，是标准正态分布。</a:t>
                </a:r>
                <a:endParaRPr lang="en-US" altLang="zh-CN" sz="1800" dirty="0"/>
              </a:p>
              <a:p>
                <a:pPr marL="285750" indent="-285750">
                  <a:buFont typeface="Arial" panose="020B0604020202020204" pitchFamily="34" charset="0"/>
                  <a:buChar char="•"/>
                </a:pPr>
                <a:r>
                  <a:rPr lang="zh-CN" altLang="en-US" sz="1800" dirty="0"/>
                  <a:t>    图像上为加性高斯白噪声（</a:t>
                </a:r>
                <a:r>
                  <a:rPr lang="en-US" altLang="zh-CN" sz="1800" dirty="0"/>
                  <a:t>AWGN</a:t>
                </a:r>
                <a:r>
                  <a:rPr lang="zh-CN" altLang="en-US" sz="1800" dirty="0"/>
                  <a:t>）。</a:t>
                </a:r>
                <a:endParaRPr lang="en-US" altLang="zh-CN" sz="1800" dirty="0"/>
              </a:p>
              <a:p>
                <a:pPr/>
                <a14:m>
                  <m:oMathPara xmlns:m="http://schemas.openxmlformats.org/officeDocument/2006/math">
                    <m:oMathParaPr>
                      <m:jc m:val="centerGroup"/>
                    </m:oMathParaPr>
                    <m:oMath xmlns:m="http://schemas.openxmlformats.org/officeDocument/2006/math">
                      <m:r>
                        <a:rPr lang="en-US" altLang="zh-CN" sz="1800" b="0" i="1" dirty="0" smtClean="0">
                          <a:latin typeface="Cambria Math" panose="02040503050406030204" pitchFamily="18" charset="0"/>
                        </a:rPr>
                        <m:t>𝐼𝑚𝑎𝑔</m:t>
                      </m:r>
                      <m:sSub>
                        <m:sSubPr>
                          <m:ctrlPr>
                            <a:rPr lang="en-US" altLang="zh-CN" sz="1800" b="0" i="1" dirty="0" smtClean="0">
                              <a:latin typeface="Cambria Math" panose="02040503050406030204" pitchFamily="18" charset="0"/>
                            </a:rPr>
                          </m:ctrlPr>
                        </m:sSubPr>
                        <m:e>
                          <m:r>
                            <a:rPr lang="en-US" altLang="zh-CN" sz="1800" b="0" i="1" dirty="0" smtClean="0">
                              <a:latin typeface="Cambria Math" panose="02040503050406030204" pitchFamily="18" charset="0"/>
                            </a:rPr>
                            <m:t>𝑒</m:t>
                          </m:r>
                        </m:e>
                        <m:sub>
                          <m:r>
                            <a:rPr lang="en-US" altLang="zh-CN" sz="1800" b="0" i="1" dirty="0" smtClean="0">
                              <a:latin typeface="Cambria Math" panose="02040503050406030204" pitchFamily="18" charset="0"/>
                            </a:rPr>
                            <m:t>𝑛𝑒𝑤</m:t>
                          </m:r>
                        </m:sub>
                      </m:sSub>
                      <m:r>
                        <a:rPr lang="en-US" altLang="zh-CN" sz="1800" b="0" i="1" dirty="0" smtClean="0">
                          <a:latin typeface="Cambria Math" panose="02040503050406030204" pitchFamily="18" charset="0"/>
                        </a:rPr>
                        <m:t>=</m:t>
                      </m:r>
                      <m:r>
                        <a:rPr lang="en-US" altLang="zh-CN" sz="1800" b="0" i="1" dirty="0" smtClean="0">
                          <a:latin typeface="Cambria Math" panose="02040503050406030204" pitchFamily="18" charset="0"/>
                        </a:rPr>
                        <m:t>𝐼𝑚𝑎𝑔</m:t>
                      </m:r>
                      <m:sSub>
                        <m:sSubPr>
                          <m:ctrlPr>
                            <a:rPr lang="en-US" altLang="zh-CN" sz="1800" b="0" i="1" dirty="0" smtClean="0">
                              <a:latin typeface="Cambria Math" panose="02040503050406030204" pitchFamily="18" charset="0"/>
                            </a:rPr>
                          </m:ctrlPr>
                        </m:sSubPr>
                        <m:e>
                          <m:r>
                            <a:rPr lang="en-US" altLang="zh-CN" sz="1800" b="0" i="1" dirty="0" smtClean="0">
                              <a:latin typeface="Cambria Math" panose="02040503050406030204" pitchFamily="18" charset="0"/>
                            </a:rPr>
                            <m:t>𝑒</m:t>
                          </m:r>
                        </m:e>
                        <m:sub>
                          <m:r>
                            <a:rPr lang="en-US" altLang="zh-CN" sz="1800" b="0" i="1" dirty="0" smtClean="0">
                              <a:latin typeface="Cambria Math" panose="02040503050406030204" pitchFamily="18" charset="0"/>
                            </a:rPr>
                            <m:t>𝑜𝑙𝑑</m:t>
                          </m:r>
                        </m:sub>
                      </m:sSub>
                      <m:r>
                        <a:rPr lang="en-US" altLang="zh-CN" sz="1800" b="0" i="1" dirty="0" smtClean="0">
                          <a:latin typeface="Cambria Math" panose="02040503050406030204" pitchFamily="18" charset="0"/>
                        </a:rPr>
                        <m:t>+</m:t>
                      </m:r>
                      <m:r>
                        <a:rPr lang="en-US" altLang="zh-CN" sz="1800" b="0" i="1" dirty="0" smtClean="0">
                          <a:latin typeface="Cambria Math" panose="02040503050406030204" pitchFamily="18" charset="0"/>
                        </a:rPr>
                        <m:t>𝑊𝐺𝑁</m:t>
                      </m:r>
                    </m:oMath>
                  </m:oMathPara>
                </a14:m>
                <a:endParaRPr lang="en-US" altLang="zh-CN" sz="180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278"/>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9D806881-F5E2-47A3-BFC0-36BD59AF32B4}"/>
              </a:ext>
            </a:extLst>
          </p:cNvPr>
          <p:cNvPicPr>
            <a:picLocks noChangeAspect="1"/>
          </p:cNvPicPr>
          <p:nvPr/>
        </p:nvPicPr>
        <p:blipFill>
          <a:blip r:embed="rId3"/>
          <a:stretch>
            <a:fillRect/>
          </a:stretch>
        </p:blipFill>
        <p:spPr>
          <a:xfrm>
            <a:off x="5713815" y="1435608"/>
            <a:ext cx="5795052" cy="2796540"/>
          </a:xfrm>
          <a:prstGeom prst="rect">
            <a:avLst/>
          </a:prstGeom>
        </p:spPr>
      </p:pic>
      <p:sp>
        <p:nvSpPr>
          <p:cNvPr id="6" name="文本框 5">
            <a:extLst>
              <a:ext uri="{FF2B5EF4-FFF2-40B4-BE49-F238E27FC236}">
                <a16:creationId xmlns:a16="http://schemas.microsoft.com/office/drawing/2014/main" id="{CF171B57-6236-5B38-0F40-8B42BBF96ACA}"/>
              </a:ext>
            </a:extLst>
          </p:cNvPr>
          <p:cNvSpPr txBox="1"/>
          <p:nvPr/>
        </p:nvSpPr>
        <p:spPr>
          <a:xfrm>
            <a:off x="5766308" y="5053060"/>
            <a:ext cx="5521452" cy="923330"/>
          </a:xfrm>
          <a:prstGeom prst="rect">
            <a:avLst/>
          </a:prstGeom>
          <a:noFill/>
        </p:spPr>
        <p:txBody>
          <a:bodyPr wrap="square" rtlCol="0">
            <a:spAutoFit/>
          </a:bodyPr>
          <a:lstStyle/>
          <a:p>
            <a:r>
              <a:rPr lang="zh-CN" altLang="en-US" dirty="0">
                <a:solidFill>
                  <a:srgbClr val="FF0000"/>
                </a:solidFill>
              </a:rPr>
              <a:t>思考题</a:t>
            </a:r>
            <a:r>
              <a:rPr lang="en-US" altLang="zh-CN" dirty="0">
                <a:solidFill>
                  <a:srgbClr val="FF0000"/>
                </a:solidFill>
              </a:rPr>
              <a:t>: </a:t>
            </a:r>
          </a:p>
          <a:p>
            <a:r>
              <a:rPr lang="zh-CN" altLang="en-US" dirty="0">
                <a:solidFill>
                  <a:srgbClr val="FF0000"/>
                </a:solidFill>
              </a:rPr>
              <a:t>如何编程实现正态分布？</a:t>
            </a:r>
            <a:endParaRPr lang="en-US" altLang="zh-CN" dirty="0">
              <a:solidFill>
                <a:srgbClr val="FF0000"/>
              </a:solidFill>
            </a:endParaRPr>
          </a:p>
          <a:p>
            <a:r>
              <a:rPr lang="zh-CN" altLang="en-US" dirty="0">
                <a:solidFill>
                  <a:srgbClr val="FF0000"/>
                </a:solidFill>
              </a:rPr>
              <a:t>如何减少高斯白噪声？</a:t>
            </a:r>
          </a:p>
        </p:txBody>
      </p:sp>
    </p:spTree>
    <p:extLst>
      <p:ext uri="{BB962C8B-B14F-4D97-AF65-F5344CB8AC3E}">
        <p14:creationId xmlns:p14="http://schemas.microsoft.com/office/powerpoint/2010/main" val="33919436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a:t>
            </a:r>
            <a:r>
              <a:rPr lang="en-US" altLang="zh-CN" dirty="0"/>
              <a:t>-</a:t>
            </a:r>
            <a:r>
              <a:rPr lang="zh-CN" altLang="en-US" sz="2800" dirty="0"/>
              <a:t>锐化滤波器</a:t>
            </a:r>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a:bodyPr>
          <a:lstStyle/>
          <a:p>
            <a:pPr marL="342900" indent="-342900">
              <a:buFont typeface="Arial" panose="020B0604020202020204" pitchFamily="34" charset="0"/>
              <a:buChar char="•"/>
            </a:pPr>
            <a:r>
              <a:rPr lang="zh-CN" altLang="en-US" sz="2000" dirty="0"/>
              <a:t>图像锐化指的是让突出图像灰度变化的过渡部分，增强图片的细节。常采用二阶微分滤波器进行处理。</a:t>
            </a:r>
            <a:endParaRPr lang="en-US" altLang="zh-CN" sz="2000" dirty="0"/>
          </a:p>
          <a:p>
            <a:pPr marL="342900" indent="-342900">
              <a:buFont typeface="Arial" panose="020B0604020202020204" pitchFamily="34" charset="0"/>
              <a:buChar char="•"/>
            </a:pPr>
            <a:r>
              <a:rPr lang="zh-CN" altLang="en-US" sz="2000" dirty="0"/>
              <a:t>锐化滤波器是一种</a:t>
            </a:r>
            <a:r>
              <a:rPr lang="zh-CN" altLang="en-US" sz="2000" dirty="0">
                <a:solidFill>
                  <a:srgbClr val="FF0000"/>
                </a:solidFill>
              </a:rPr>
              <a:t>高通滤波器</a:t>
            </a:r>
            <a:endParaRPr lang="en-US" altLang="zh-CN" sz="2000" dirty="0">
              <a:solidFill>
                <a:srgbClr val="FF0000"/>
              </a:solidFill>
            </a:endParaRPr>
          </a:p>
        </p:txBody>
      </p:sp>
      <p:pic>
        <p:nvPicPr>
          <p:cNvPr id="5" name="图片 4">
            <a:extLst>
              <a:ext uri="{FF2B5EF4-FFF2-40B4-BE49-F238E27FC236}">
                <a16:creationId xmlns:a16="http://schemas.microsoft.com/office/drawing/2014/main" id="{6A575260-CEDB-6310-2824-BE8A8F0C1278}"/>
              </a:ext>
            </a:extLst>
          </p:cNvPr>
          <p:cNvPicPr>
            <a:picLocks noChangeAspect="1"/>
          </p:cNvPicPr>
          <p:nvPr/>
        </p:nvPicPr>
        <p:blipFill>
          <a:blip r:embed="rId2"/>
          <a:stretch>
            <a:fillRect/>
          </a:stretch>
        </p:blipFill>
        <p:spPr>
          <a:xfrm>
            <a:off x="6593507" y="2314575"/>
            <a:ext cx="3086100" cy="1114425"/>
          </a:xfrm>
          <a:prstGeom prst="rect">
            <a:avLst/>
          </a:prstGeom>
        </p:spPr>
      </p:pic>
      <p:pic>
        <p:nvPicPr>
          <p:cNvPr id="7" name="图片 6">
            <a:extLst>
              <a:ext uri="{FF2B5EF4-FFF2-40B4-BE49-F238E27FC236}">
                <a16:creationId xmlns:a16="http://schemas.microsoft.com/office/drawing/2014/main" id="{E40F717D-01DE-499D-3B01-287ACCC8C587}"/>
              </a:ext>
            </a:extLst>
          </p:cNvPr>
          <p:cNvPicPr>
            <a:picLocks noChangeAspect="1"/>
          </p:cNvPicPr>
          <p:nvPr/>
        </p:nvPicPr>
        <p:blipFill>
          <a:blip r:embed="rId3"/>
          <a:stretch>
            <a:fillRect/>
          </a:stretch>
        </p:blipFill>
        <p:spPr>
          <a:xfrm>
            <a:off x="6593507" y="3566260"/>
            <a:ext cx="3162300" cy="1190625"/>
          </a:xfrm>
          <a:prstGeom prst="rect">
            <a:avLst/>
          </a:prstGeom>
        </p:spPr>
      </p:pic>
    </p:spTree>
    <p:extLst>
      <p:ext uri="{BB962C8B-B14F-4D97-AF65-F5344CB8AC3E}">
        <p14:creationId xmlns:p14="http://schemas.microsoft.com/office/powerpoint/2010/main" val="35053231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a:t>
            </a:r>
            <a:r>
              <a:rPr lang="en-US" altLang="zh-CN" dirty="0"/>
              <a:t>-</a:t>
            </a:r>
            <a:r>
              <a:rPr lang="zh-CN" altLang="en-US" sz="2800" dirty="0"/>
              <a:t>锐化滤波器</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7"/>
                <a:ext cx="6495610" cy="5199685"/>
              </a:xfrm>
            </p:spPr>
            <p:txBody>
              <a:bodyPr>
                <a:normAutofit fontScale="77500" lnSpcReduction="20000"/>
              </a:bodyPr>
              <a:lstStyle/>
              <a:p>
                <a:r>
                  <a:rPr lang="zh-CN" altLang="en-US" sz="2000" dirty="0">
                    <a:solidFill>
                      <a:schemeClr val="tx1"/>
                    </a:solidFill>
                  </a:rPr>
                  <a:t>推导过程：</a:t>
                </a:r>
                <a:endParaRPr lang="en-US" altLang="zh-CN" sz="2000" dirty="0">
                  <a:solidFill>
                    <a:schemeClr val="tx1"/>
                  </a:solidFill>
                </a:endParaRPr>
              </a:p>
              <a:p>
                <a:pPr algn="ctr"/>
                <a14:m>
                  <m:oMathPara xmlns:m="http://schemas.openxmlformats.org/officeDocument/2006/math">
                    <m:oMathParaPr>
                      <m:jc m:val="centerGroup"/>
                    </m:oMathParaPr>
                    <m:oMath xmlns:m="http://schemas.openxmlformats.org/officeDocument/2006/math">
                      <m:f>
                        <m:fPr>
                          <m:ctrlPr>
                            <a:rPr lang="en-US" altLang="zh-CN" sz="2000" b="0" i="1" smtClean="0">
                              <a:solidFill>
                                <a:schemeClr val="tx1"/>
                              </a:solidFill>
                              <a:latin typeface="Cambria Math" panose="02040503050406030204" pitchFamily="18" charset="0"/>
                            </a:rPr>
                          </m:ctrlPr>
                        </m:fPr>
                        <m:num>
                          <m:sSup>
                            <m:sSupPr>
                              <m:ctrlPr>
                                <a:rPr lang="en-US" altLang="zh-CN" sz="2000" b="0" i="1" smtClean="0">
                                  <a:solidFill>
                                    <a:schemeClr val="tx1"/>
                                  </a:solidFill>
                                  <a:latin typeface="Cambria Math" panose="02040503050406030204" pitchFamily="18" charset="0"/>
                                </a:rPr>
                              </m:ctrlPr>
                            </m:sSupPr>
                            <m:e>
                              <m:r>
                                <a:rPr lang="zh-CN" altLang="en-US" sz="2000" b="0" i="1" smtClean="0">
                                  <a:solidFill>
                                    <a:schemeClr val="tx1"/>
                                  </a:solidFill>
                                  <a:latin typeface="Cambria Math" panose="02040503050406030204" pitchFamily="18" charset="0"/>
                                </a:rPr>
                                <m:t>𝜕</m:t>
                              </m:r>
                            </m:e>
                            <m:sup>
                              <m:r>
                                <a:rPr lang="en-US" altLang="zh-CN" sz="2000" b="0" i="1" smtClean="0">
                                  <a:solidFill>
                                    <a:schemeClr val="tx1"/>
                                  </a:solidFill>
                                  <a:latin typeface="Cambria Math" panose="02040503050406030204" pitchFamily="18" charset="0"/>
                                </a:rPr>
                                <m:t>2</m:t>
                              </m:r>
                            </m:sup>
                          </m:sSup>
                          <m:r>
                            <a:rPr lang="en-US" altLang="zh-CN" sz="2000" b="0" i="1" smtClean="0">
                              <a:solidFill>
                                <a:schemeClr val="tx1"/>
                              </a:solidFill>
                              <a:latin typeface="Cambria Math" panose="02040503050406030204" pitchFamily="18" charset="0"/>
                            </a:rPr>
                            <m:t>𝑓</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m:t>
                          </m:r>
                        </m:num>
                        <m:den>
                          <m:sSup>
                            <m:sSupPr>
                              <m:ctrlPr>
                                <a:rPr lang="en-US" altLang="zh-CN" sz="2000" b="0" i="1" smtClean="0">
                                  <a:solidFill>
                                    <a:schemeClr val="tx1"/>
                                  </a:solidFill>
                                  <a:latin typeface="Cambria Math" panose="02040503050406030204" pitchFamily="18" charset="0"/>
                                </a:rPr>
                              </m:ctrlPr>
                            </m:sSupPr>
                            <m:e>
                              <m:r>
                                <a:rPr lang="zh-CN" altLang="en-US" sz="2000" b="0" i="1" smtClean="0">
                                  <a:solidFill>
                                    <a:schemeClr val="tx1"/>
                                  </a:solidFill>
                                  <a:latin typeface="Cambria Math" panose="02040503050406030204" pitchFamily="18" charset="0"/>
                                </a:rPr>
                                <m:t>𝜕</m:t>
                              </m:r>
                            </m:e>
                            <m:sup>
                              <m:r>
                                <a:rPr lang="en-US" altLang="zh-CN" sz="2000" b="0" i="1" smtClean="0">
                                  <a:solidFill>
                                    <a:schemeClr val="tx1"/>
                                  </a:solidFill>
                                  <a:latin typeface="Cambria Math" panose="02040503050406030204" pitchFamily="18" charset="0"/>
                                </a:rPr>
                                <m:t>2</m:t>
                              </m:r>
                            </m:sup>
                          </m:sSup>
                          <m:r>
                            <m:rPr>
                              <m:sty m:val="p"/>
                            </m:rPr>
                            <a:rPr lang="en-US" altLang="zh-CN" sz="2000" i="1">
                              <a:solidFill>
                                <a:schemeClr val="tx1"/>
                              </a:solidFill>
                              <a:latin typeface="Cambria Math" panose="02040503050406030204" pitchFamily="18" charset="0"/>
                            </a:rPr>
                            <m:t>x</m:t>
                          </m:r>
                        </m:den>
                      </m:f>
                      <m:r>
                        <a:rPr lang="en-US" altLang="zh-CN" sz="2000" b="0" i="1" smtClean="0">
                          <a:solidFill>
                            <a:schemeClr val="tx1"/>
                          </a:solidFill>
                          <a:latin typeface="Cambria Math" panose="02040503050406030204" pitchFamily="18" charset="0"/>
                        </a:rPr>
                        <m:t>=</m:t>
                      </m:r>
                      <m:sSub>
                        <m:sSubPr>
                          <m:ctrlPr>
                            <a:rPr lang="en-US" altLang="zh-CN" sz="2000" b="0" i="1" smtClean="0">
                              <a:solidFill>
                                <a:schemeClr val="tx1"/>
                              </a:solidFill>
                              <a:latin typeface="Cambria Math" panose="02040503050406030204" pitchFamily="18" charset="0"/>
                            </a:rPr>
                          </m:ctrlPr>
                        </m:sSubPr>
                        <m:e>
                          <m:r>
                            <a:rPr lang="en-US" altLang="zh-CN" sz="2000" b="0" i="1" smtClean="0">
                              <a:solidFill>
                                <a:schemeClr val="tx1"/>
                              </a:solidFill>
                              <a:latin typeface="Cambria Math" panose="02040503050406030204" pitchFamily="18" charset="0"/>
                            </a:rPr>
                            <m:t>𝑓</m:t>
                          </m:r>
                        </m:e>
                        <m:sub>
                          <m:r>
                            <a:rPr lang="en-US" altLang="zh-CN" sz="2000" b="0" i="1" smtClean="0">
                              <a:solidFill>
                                <a:schemeClr val="tx1"/>
                              </a:solidFill>
                              <a:latin typeface="Cambria Math" panose="02040503050406030204" pitchFamily="18" charset="0"/>
                            </a:rPr>
                            <m:t>𝑥𝑥</m:t>
                          </m:r>
                        </m:sub>
                      </m:sSub>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sSub>
                        <m:sSubPr>
                          <m:ctrlPr>
                            <a:rPr lang="en-US" altLang="zh-CN" sz="2000" b="0" i="1" smtClean="0">
                              <a:solidFill>
                                <a:schemeClr val="tx1"/>
                              </a:solidFill>
                              <a:latin typeface="Cambria Math" panose="02040503050406030204" pitchFamily="18" charset="0"/>
                            </a:rPr>
                          </m:ctrlPr>
                        </m:sSubPr>
                        <m:e>
                          <m:r>
                            <a:rPr lang="en-US" altLang="zh-CN" sz="2000" b="0" i="1" smtClean="0">
                              <a:solidFill>
                                <a:schemeClr val="tx1"/>
                              </a:solidFill>
                              <a:latin typeface="Cambria Math" panose="02040503050406030204" pitchFamily="18" charset="0"/>
                            </a:rPr>
                            <m:t>𝑓</m:t>
                          </m:r>
                        </m:e>
                        <m:sub>
                          <m:r>
                            <a:rPr lang="en-US" altLang="zh-CN" sz="2000" b="0" i="1" smtClean="0">
                              <a:solidFill>
                                <a:schemeClr val="tx1"/>
                              </a:solidFill>
                              <a:latin typeface="Cambria Math" panose="02040503050406030204" pitchFamily="18" charset="0"/>
                            </a:rPr>
                            <m:t>𝑥</m:t>
                          </m:r>
                        </m:sub>
                      </m:sSub>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sSub>
                        <m:sSubPr>
                          <m:ctrlPr>
                            <a:rPr lang="en-US" altLang="zh-CN" sz="2000" b="0" i="1" smtClean="0">
                              <a:solidFill>
                                <a:schemeClr val="tx1"/>
                              </a:solidFill>
                              <a:latin typeface="Cambria Math" panose="02040503050406030204" pitchFamily="18" charset="0"/>
                            </a:rPr>
                          </m:ctrlPr>
                        </m:sSubPr>
                        <m:e>
                          <m:r>
                            <a:rPr lang="en-US" altLang="zh-CN" sz="2000" b="0" i="1" smtClean="0">
                              <a:solidFill>
                                <a:schemeClr val="tx1"/>
                              </a:solidFill>
                              <a:latin typeface="Cambria Math" panose="02040503050406030204" pitchFamily="18" charset="0"/>
                            </a:rPr>
                            <m:t>𝑓</m:t>
                          </m:r>
                        </m:e>
                        <m:sub>
                          <m:r>
                            <a:rPr lang="en-US" altLang="zh-CN" sz="2000" b="0" i="1" smtClean="0">
                              <a:solidFill>
                                <a:schemeClr val="tx1"/>
                              </a:solidFill>
                              <a:latin typeface="Cambria Math" panose="02040503050406030204" pitchFamily="18" charset="0"/>
                            </a:rPr>
                            <m:t>𝑥</m:t>
                          </m:r>
                        </m:sub>
                      </m:sSub>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−1,</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+1,</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d>
                        <m:dPr>
                          <m:begChr m:val="["/>
                          <m:endChr m:val="]"/>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−1,</m:t>
                              </m:r>
                              <m:r>
                                <a:rPr lang="en-US" altLang="zh-CN" sz="2000" b="0" i="1" smtClean="0">
                                  <a:solidFill>
                                    <a:schemeClr val="tx1"/>
                                  </a:solidFill>
                                  <a:latin typeface="Cambria Math" panose="02040503050406030204" pitchFamily="18" charset="0"/>
                                </a:rPr>
                                <m:t>𝑦</m:t>
                              </m:r>
                            </m:e>
                          </m:d>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+1,</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−1,</m:t>
                          </m:r>
                          <m:r>
                            <a:rPr lang="en-US" altLang="zh-CN" sz="2000" b="0" i="1" smtClean="0">
                              <a:solidFill>
                                <a:schemeClr val="tx1"/>
                              </a:solidFill>
                              <a:latin typeface="Cambria Math" panose="02040503050406030204" pitchFamily="18" charset="0"/>
                            </a:rPr>
                            <m:t>𝑦</m:t>
                          </m:r>
                        </m:e>
                      </m:d>
                      <m:r>
                        <a:rPr lang="en-US" altLang="zh-CN" sz="2000" b="0" i="1" smtClean="0">
                          <a:solidFill>
                            <a:schemeClr val="tx1"/>
                          </a:solidFill>
                          <a:latin typeface="Cambria Math" panose="02040503050406030204" pitchFamily="18" charset="0"/>
                        </a:rPr>
                        <m:t>−2</m:t>
                      </m:r>
                      <m:r>
                        <a:rPr lang="en-US" altLang="zh-CN" sz="2000" b="0" i="1" smtClean="0">
                          <a:solidFill>
                            <a:schemeClr val="tx1"/>
                          </a:solidFill>
                          <a:latin typeface="Cambria Math" panose="02040503050406030204" pitchFamily="18" charset="0"/>
                        </a:rPr>
                        <m:t>𝑓</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m:t>
                      </m:r>
                    </m:oMath>
                  </m:oMathPara>
                </a14:m>
                <a:endParaRPr lang="en-US" altLang="zh-CN" sz="2000" dirty="0">
                  <a:solidFill>
                    <a:schemeClr val="tx1"/>
                  </a:solidFill>
                </a:endParaRPr>
              </a:p>
              <a:p>
                <a:pPr marL="342900" indent="-342900">
                  <a:buFont typeface="Arial" panose="020B0604020202020204" pitchFamily="34" charset="0"/>
                  <a:buChar char="•"/>
                </a:pPr>
                <a:r>
                  <a:rPr lang="zh-CN" altLang="en-US" sz="2000" dirty="0">
                    <a:solidFill>
                      <a:schemeClr val="tx1"/>
                    </a:solidFill>
                  </a:rPr>
                  <a:t>同理：</a:t>
                </a:r>
                <a:endParaRPr lang="en-US" altLang="zh-CN" sz="2000" dirty="0">
                  <a:solidFill>
                    <a:schemeClr val="tx1"/>
                  </a:solidFill>
                </a:endParaRPr>
              </a:p>
              <a:p>
                <a:pPr/>
                <a14:m>
                  <m:oMathPara xmlns:m="http://schemas.openxmlformats.org/officeDocument/2006/math">
                    <m:oMathParaPr>
                      <m:jc m:val="centerGroup"/>
                    </m:oMathParaPr>
                    <m:oMath xmlns:m="http://schemas.openxmlformats.org/officeDocument/2006/math">
                      <m:f>
                        <m:fPr>
                          <m:ctrlPr>
                            <a:rPr lang="en-US" altLang="zh-CN" sz="2000" b="0" i="1" smtClean="0">
                              <a:solidFill>
                                <a:schemeClr val="tx1"/>
                              </a:solidFill>
                              <a:latin typeface="Cambria Math" panose="02040503050406030204" pitchFamily="18" charset="0"/>
                            </a:rPr>
                          </m:ctrlPr>
                        </m:fPr>
                        <m:num>
                          <m:sSup>
                            <m:sSupPr>
                              <m:ctrlPr>
                                <a:rPr lang="en-US" altLang="zh-CN" sz="2000" b="0" i="1" smtClean="0">
                                  <a:solidFill>
                                    <a:schemeClr val="tx1"/>
                                  </a:solidFill>
                                  <a:latin typeface="Cambria Math" panose="02040503050406030204" pitchFamily="18" charset="0"/>
                                </a:rPr>
                              </m:ctrlPr>
                            </m:sSupPr>
                            <m:e>
                              <m:r>
                                <a:rPr lang="zh-CN" altLang="en-US" sz="2000" b="0" i="1" smtClean="0">
                                  <a:solidFill>
                                    <a:schemeClr val="tx1"/>
                                  </a:solidFill>
                                  <a:latin typeface="Cambria Math" panose="02040503050406030204" pitchFamily="18" charset="0"/>
                                </a:rPr>
                                <m:t>𝜕</m:t>
                              </m:r>
                            </m:e>
                            <m:sup>
                              <m:r>
                                <a:rPr lang="en-US" altLang="zh-CN" sz="2000" b="0" i="1" smtClean="0">
                                  <a:solidFill>
                                    <a:schemeClr val="tx1"/>
                                  </a:solidFill>
                                  <a:latin typeface="Cambria Math" panose="02040503050406030204" pitchFamily="18" charset="0"/>
                                </a:rPr>
                                <m:t>2</m:t>
                              </m:r>
                            </m:sup>
                          </m:sSup>
                          <m:r>
                            <a:rPr lang="en-US" altLang="zh-CN" sz="2000" b="0" i="1" smtClean="0">
                              <a:solidFill>
                                <a:schemeClr val="tx1"/>
                              </a:solidFill>
                              <a:latin typeface="Cambria Math" panose="02040503050406030204" pitchFamily="18" charset="0"/>
                            </a:rPr>
                            <m:t>𝑓</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m:t>
                          </m:r>
                        </m:num>
                        <m:den>
                          <m:sSup>
                            <m:sSupPr>
                              <m:ctrlPr>
                                <a:rPr lang="en-US" altLang="zh-CN" sz="2000" b="0" i="1" smtClean="0">
                                  <a:solidFill>
                                    <a:schemeClr val="tx1"/>
                                  </a:solidFill>
                                  <a:latin typeface="Cambria Math" panose="02040503050406030204" pitchFamily="18" charset="0"/>
                                </a:rPr>
                              </m:ctrlPr>
                            </m:sSupPr>
                            <m:e>
                              <m:r>
                                <a:rPr lang="zh-CN" altLang="en-US" sz="2000" b="0" i="1" smtClean="0">
                                  <a:solidFill>
                                    <a:schemeClr val="tx1"/>
                                  </a:solidFill>
                                  <a:latin typeface="Cambria Math" panose="02040503050406030204" pitchFamily="18" charset="0"/>
                                </a:rPr>
                                <m:t>𝜕</m:t>
                              </m:r>
                            </m:e>
                            <m:sup>
                              <m:r>
                                <a:rPr lang="en-US" altLang="zh-CN" sz="2000" b="0" i="1" smtClean="0">
                                  <a:solidFill>
                                    <a:schemeClr val="tx1"/>
                                  </a:solidFill>
                                  <a:latin typeface="Cambria Math" panose="02040503050406030204" pitchFamily="18" charset="0"/>
                                </a:rPr>
                                <m:t>2</m:t>
                              </m:r>
                            </m:sup>
                          </m:sSup>
                          <m:r>
                            <m:rPr>
                              <m:sty m:val="p"/>
                            </m:rPr>
                            <a:rPr lang="en-US" altLang="zh-CN" sz="2000" i="1">
                              <a:solidFill>
                                <a:schemeClr val="tx1"/>
                              </a:solidFill>
                              <a:latin typeface="Cambria Math" panose="02040503050406030204" pitchFamily="18" charset="0"/>
                            </a:rPr>
                            <m:t>y</m:t>
                          </m:r>
                        </m:den>
                      </m:f>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+1</m:t>
                          </m:r>
                        </m:e>
                      </m:d>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𝑓</m:t>
                      </m:r>
                      <m:d>
                        <m:dPr>
                          <m:ctrlPr>
                            <a:rPr lang="en-US" altLang="zh-CN" sz="2000" b="0" i="1" smtClean="0">
                              <a:solidFill>
                                <a:schemeClr val="tx1"/>
                              </a:solidFill>
                              <a:latin typeface="Cambria Math" panose="02040503050406030204" pitchFamily="18" charset="0"/>
                            </a:rPr>
                          </m:ctrlPr>
                        </m:dPr>
                        <m:e>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−1</m:t>
                          </m:r>
                        </m:e>
                      </m:d>
                      <m:r>
                        <a:rPr lang="en-US" altLang="zh-CN" sz="2000" b="0" i="1" smtClean="0">
                          <a:solidFill>
                            <a:schemeClr val="tx1"/>
                          </a:solidFill>
                          <a:latin typeface="Cambria Math" panose="02040503050406030204" pitchFamily="18" charset="0"/>
                        </a:rPr>
                        <m:t>−2</m:t>
                      </m:r>
                      <m:r>
                        <a:rPr lang="en-US" altLang="zh-CN" sz="2000" b="0" i="1" smtClean="0">
                          <a:solidFill>
                            <a:schemeClr val="tx1"/>
                          </a:solidFill>
                          <a:latin typeface="Cambria Math" panose="02040503050406030204" pitchFamily="18" charset="0"/>
                        </a:rPr>
                        <m:t>𝑓</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𝑥</m:t>
                      </m:r>
                      <m:r>
                        <a:rPr lang="en-US" altLang="zh-CN" sz="2000" b="0" i="1" smtClean="0">
                          <a:solidFill>
                            <a:schemeClr val="tx1"/>
                          </a:solidFill>
                          <a:latin typeface="Cambria Math" panose="02040503050406030204" pitchFamily="18" charset="0"/>
                        </a:rPr>
                        <m:t>,</m:t>
                      </m:r>
                      <m:r>
                        <a:rPr lang="en-US" altLang="zh-CN" sz="2000" b="0" i="1" smtClean="0">
                          <a:solidFill>
                            <a:schemeClr val="tx1"/>
                          </a:solidFill>
                          <a:latin typeface="Cambria Math" panose="02040503050406030204" pitchFamily="18" charset="0"/>
                        </a:rPr>
                        <m:t>𝑦</m:t>
                      </m:r>
                      <m:r>
                        <a:rPr lang="en-US" altLang="zh-CN" sz="2000" b="0" i="1" smtClean="0">
                          <a:solidFill>
                            <a:schemeClr val="tx1"/>
                          </a:solidFill>
                          <a:latin typeface="Cambria Math" panose="02040503050406030204" pitchFamily="18" charset="0"/>
                        </a:rPr>
                        <m:t>)</m:t>
                      </m:r>
                    </m:oMath>
                  </m:oMathPara>
                </a14:m>
                <a:endParaRPr lang="en-US" altLang="zh-CN" sz="2000" dirty="0">
                  <a:solidFill>
                    <a:schemeClr val="tx1"/>
                  </a:solidFill>
                </a:endParaRPr>
              </a:p>
              <a:p>
                <a:r>
                  <a:rPr lang="zh-CN" altLang="en-US" sz="2000" dirty="0">
                    <a:solidFill>
                      <a:schemeClr val="tx1"/>
                    </a:solidFill>
                  </a:rPr>
                  <a:t>二维拉普拉斯算子：</a:t>
                </a:r>
                <a:endParaRPr lang="en-US" altLang="zh-CN" sz="2000" dirty="0">
                  <a:solidFill>
                    <a:schemeClr val="tx1"/>
                  </a:solidFill>
                </a:endParaRPr>
              </a:p>
              <a:p>
                <a:pPr/>
                <a14:m>
                  <m:oMathPara xmlns:m="http://schemas.openxmlformats.org/officeDocument/2006/math">
                    <m:oMathParaPr>
                      <m:jc m:val="centerGroup"/>
                    </m:oMathParaPr>
                    <m:oMath xmlns:m="http://schemas.openxmlformats.org/officeDocument/2006/math">
                      <m:sSup>
                        <m:sSupPr>
                          <m:ctrlPr>
                            <a:rPr lang="en-US" altLang="zh-CN" sz="2000" b="0" i="1" smtClean="0">
                              <a:solidFill>
                                <a:schemeClr val="tx1"/>
                              </a:solidFill>
                              <a:latin typeface="Cambria Math" panose="02040503050406030204" pitchFamily="18" charset="0"/>
                              <a:ea typeface="Cambria Math" panose="02040503050406030204" pitchFamily="18" charset="0"/>
                            </a:rPr>
                          </m:ctrlPr>
                        </m:sSupPr>
                        <m:e>
                          <m:r>
                            <m:rPr>
                              <m:sty m:val="p"/>
                            </m:rPr>
                            <a:rPr lang="en-US" altLang="zh-CN" sz="2000" i="1" smtClean="0">
                              <a:solidFill>
                                <a:schemeClr val="tx1"/>
                              </a:solidFill>
                              <a:latin typeface="Cambria Math" panose="02040503050406030204" pitchFamily="18" charset="0"/>
                              <a:ea typeface="Cambria Math" panose="02040503050406030204" pitchFamily="18" charset="0"/>
                            </a:rPr>
                            <m:t>∇</m:t>
                          </m:r>
                        </m:e>
                        <m:sup>
                          <m:r>
                            <a:rPr lang="en-US" altLang="zh-CN" sz="2000" b="0" i="1" smtClean="0">
                              <a:solidFill>
                                <a:schemeClr val="tx1"/>
                              </a:solidFill>
                              <a:latin typeface="Cambria Math" panose="02040503050406030204" pitchFamily="18" charset="0"/>
                              <a:ea typeface="Cambria Math" panose="02040503050406030204" pitchFamily="18" charset="0"/>
                            </a:rPr>
                            <m:t>2</m:t>
                          </m:r>
                        </m:sup>
                      </m:sSup>
                      <m:r>
                        <a:rPr lang="en-US" altLang="zh-CN" sz="2000" b="0" i="1" smtClean="0">
                          <a:solidFill>
                            <a:schemeClr val="tx1"/>
                          </a:solidFill>
                          <a:latin typeface="Cambria Math" panose="02040503050406030204" pitchFamily="18" charset="0"/>
                          <a:ea typeface="Cambria Math" panose="02040503050406030204" pitchFamily="18" charset="0"/>
                        </a:rPr>
                        <m:t>𝑓</m:t>
                      </m:r>
                      <m:r>
                        <a:rPr lang="en-US" altLang="zh-CN" sz="2000" b="0" i="1" smtClean="0">
                          <a:solidFill>
                            <a:schemeClr val="tx1"/>
                          </a:solidFill>
                          <a:latin typeface="Cambria Math" panose="02040503050406030204" pitchFamily="18" charset="0"/>
                          <a:ea typeface="Cambria Math" panose="02040503050406030204" pitchFamily="18" charset="0"/>
                        </a:rPr>
                        <m:t>=</m:t>
                      </m:r>
                      <m:r>
                        <a:rPr lang="en-US" altLang="zh-CN" sz="2000" b="0" i="1" smtClean="0">
                          <a:solidFill>
                            <a:schemeClr val="tx1"/>
                          </a:solidFill>
                          <a:latin typeface="Cambria Math" panose="02040503050406030204" pitchFamily="18" charset="0"/>
                          <a:ea typeface="Cambria Math" panose="02040503050406030204" pitchFamily="18" charset="0"/>
                        </a:rPr>
                        <m:t>𝑓</m:t>
                      </m:r>
                      <m:d>
                        <m:dPr>
                          <m:ctrlPr>
                            <a:rPr lang="en-US" altLang="zh-CN" sz="2000" b="0" i="1" smtClean="0">
                              <a:solidFill>
                                <a:schemeClr val="tx1"/>
                              </a:solidFill>
                              <a:latin typeface="Cambria Math" panose="02040503050406030204" pitchFamily="18" charset="0"/>
                              <a:ea typeface="Cambria Math" panose="02040503050406030204" pitchFamily="18" charset="0"/>
                            </a:rPr>
                          </m:ctrlPr>
                        </m:dPr>
                        <m:e>
                          <m:r>
                            <a:rPr lang="en-US" altLang="zh-CN" sz="2000" b="0" i="1" smtClean="0">
                              <a:solidFill>
                                <a:schemeClr val="tx1"/>
                              </a:solidFill>
                              <a:latin typeface="Cambria Math" panose="02040503050406030204" pitchFamily="18" charset="0"/>
                              <a:ea typeface="Cambria Math" panose="02040503050406030204" pitchFamily="18" charset="0"/>
                            </a:rPr>
                            <m:t>𝑥</m:t>
                          </m:r>
                          <m:r>
                            <a:rPr lang="en-US" altLang="zh-CN" sz="2000" b="0" i="1" smtClean="0">
                              <a:solidFill>
                                <a:schemeClr val="tx1"/>
                              </a:solidFill>
                              <a:latin typeface="Cambria Math" panose="02040503050406030204" pitchFamily="18" charset="0"/>
                              <a:ea typeface="Cambria Math" panose="02040503050406030204" pitchFamily="18" charset="0"/>
                            </a:rPr>
                            <m:t>,</m:t>
                          </m:r>
                          <m:r>
                            <a:rPr lang="en-US" altLang="zh-CN" sz="2000" b="0" i="1" smtClean="0">
                              <a:solidFill>
                                <a:schemeClr val="tx1"/>
                              </a:solidFill>
                              <a:latin typeface="Cambria Math" panose="02040503050406030204" pitchFamily="18" charset="0"/>
                              <a:ea typeface="Cambria Math" panose="02040503050406030204" pitchFamily="18" charset="0"/>
                            </a:rPr>
                            <m:t>𝑦</m:t>
                          </m:r>
                          <m:r>
                            <a:rPr lang="en-US" altLang="zh-CN" sz="2000" b="0" i="1" smtClean="0">
                              <a:solidFill>
                                <a:schemeClr val="tx1"/>
                              </a:solidFill>
                              <a:latin typeface="Cambria Math" panose="02040503050406030204" pitchFamily="18" charset="0"/>
                              <a:ea typeface="Cambria Math" panose="02040503050406030204" pitchFamily="18" charset="0"/>
                            </a:rPr>
                            <m:t>+1</m:t>
                          </m:r>
                        </m:e>
                      </m:d>
                      <m:r>
                        <a:rPr lang="en-US" altLang="zh-CN" sz="2000" b="0" i="1" smtClean="0">
                          <a:solidFill>
                            <a:schemeClr val="tx1"/>
                          </a:solidFill>
                          <a:latin typeface="Cambria Math" panose="02040503050406030204" pitchFamily="18" charset="0"/>
                          <a:ea typeface="Cambria Math" panose="02040503050406030204" pitchFamily="18" charset="0"/>
                        </a:rPr>
                        <m:t>+</m:t>
                      </m:r>
                      <m:r>
                        <a:rPr lang="en-US" altLang="zh-CN" sz="2000" b="0" i="1" smtClean="0">
                          <a:solidFill>
                            <a:schemeClr val="tx1"/>
                          </a:solidFill>
                          <a:latin typeface="Cambria Math" panose="02040503050406030204" pitchFamily="18" charset="0"/>
                          <a:ea typeface="Cambria Math" panose="02040503050406030204" pitchFamily="18" charset="0"/>
                        </a:rPr>
                        <m:t>𝑓</m:t>
                      </m:r>
                      <m:d>
                        <m:dPr>
                          <m:ctrlPr>
                            <a:rPr lang="en-US" altLang="zh-CN" sz="2000" b="0" i="1" smtClean="0">
                              <a:solidFill>
                                <a:schemeClr val="tx1"/>
                              </a:solidFill>
                              <a:latin typeface="Cambria Math" panose="02040503050406030204" pitchFamily="18" charset="0"/>
                              <a:ea typeface="Cambria Math" panose="02040503050406030204" pitchFamily="18" charset="0"/>
                            </a:rPr>
                          </m:ctrlPr>
                        </m:dPr>
                        <m:e>
                          <m:r>
                            <a:rPr lang="en-US" altLang="zh-CN" sz="2000" b="0" i="1" smtClean="0">
                              <a:solidFill>
                                <a:schemeClr val="tx1"/>
                              </a:solidFill>
                              <a:latin typeface="Cambria Math" panose="02040503050406030204" pitchFamily="18" charset="0"/>
                              <a:ea typeface="Cambria Math" panose="02040503050406030204" pitchFamily="18" charset="0"/>
                            </a:rPr>
                            <m:t>𝑥</m:t>
                          </m:r>
                          <m:r>
                            <a:rPr lang="en-US" altLang="zh-CN" sz="2000" b="0" i="1" smtClean="0">
                              <a:solidFill>
                                <a:schemeClr val="tx1"/>
                              </a:solidFill>
                              <a:latin typeface="Cambria Math" panose="02040503050406030204" pitchFamily="18" charset="0"/>
                              <a:ea typeface="Cambria Math" panose="02040503050406030204" pitchFamily="18" charset="0"/>
                            </a:rPr>
                            <m:t>,</m:t>
                          </m:r>
                          <m:r>
                            <a:rPr lang="en-US" altLang="zh-CN" sz="2000" b="0" i="1" smtClean="0">
                              <a:solidFill>
                                <a:schemeClr val="tx1"/>
                              </a:solidFill>
                              <a:latin typeface="Cambria Math" panose="02040503050406030204" pitchFamily="18" charset="0"/>
                              <a:ea typeface="Cambria Math" panose="02040503050406030204" pitchFamily="18" charset="0"/>
                            </a:rPr>
                            <m:t>𝑦</m:t>
                          </m:r>
                          <m:r>
                            <a:rPr lang="en-US" altLang="zh-CN" sz="2000" b="0" i="1" smtClean="0">
                              <a:solidFill>
                                <a:schemeClr val="tx1"/>
                              </a:solidFill>
                              <a:latin typeface="Cambria Math" panose="02040503050406030204" pitchFamily="18" charset="0"/>
                              <a:ea typeface="Cambria Math" panose="02040503050406030204" pitchFamily="18" charset="0"/>
                            </a:rPr>
                            <m:t>−1</m:t>
                          </m:r>
                        </m:e>
                      </m:d>
                      <m:r>
                        <a:rPr lang="en-US" altLang="zh-CN" sz="2000" b="0" i="1" smtClean="0">
                          <a:solidFill>
                            <a:schemeClr val="tx1"/>
                          </a:solidFill>
                          <a:latin typeface="Cambria Math" panose="02040503050406030204" pitchFamily="18" charset="0"/>
                          <a:ea typeface="Cambria Math" panose="02040503050406030204" pitchFamily="18" charset="0"/>
                        </a:rPr>
                        <m:t>+</m:t>
                      </m:r>
                      <m:r>
                        <a:rPr lang="en-US" altLang="zh-CN" sz="2000" b="0" i="1" smtClean="0">
                          <a:solidFill>
                            <a:schemeClr val="tx1"/>
                          </a:solidFill>
                          <a:latin typeface="Cambria Math" panose="02040503050406030204" pitchFamily="18" charset="0"/>
                          <a:ea typeface="Cambria Math" panose="02040503050406030204" pitchFamily="18" charset="0"/>
                        </a:rPr>
                        <m:t>𝑓</m:t>
                      </m:r>
                      <m:d>
                        <m:dPr>
                          <m:ctrlPr>
                            <a:rPr lang="en-US" altLang="zh-CN" sz="2000" b="0" i="1" smtClean="0">
                              <a:solidFill>
                                <a:schemeClr val="tx1"/>
                              </a:solidFill>
                              <a:latin typeface="Cambria Math" panose="02040503050406030204" pitchFamily="18" charset="0"/>
                              <a:ea typeface="Cambria Math" panose="02040503050406030204" pitchFamily="18" charset="0"/>
                            </a:rPr>
                          </m:ctrlPr>
                        </m:dPr>
                        <m:e>
                          <m:r>
                            <a:rPr lang="en-US" altLang="zh-CN" sz="2000" b="0" i="1" smtClean="0">
                              <a:solidFill>
                                <a:schemeClr val="tx1"/>
                              </a:solidFill>
                              <a:latin typeface="Cambria Math" panose="02040503050406030204" pitchFamily="18" charset="0"/>
                              <a:ea typeface="Cambria Math" panose="02040503050406030204" pitchFamily="18" charset="0"/>
                            </a:rPr>
                            <m:t>𝑥</m:t>
                          </m:r>
                          <m:r>
                            <a:rPr lang="en-US" altLang="zh-CN" sz="2000" b="0" i="1" smtClean="0">
                              <a:solidFill>
                                <a:schemeClr val="tx1"/>
                              </a:solidFill>
                              <a:latin typeface="Cambria Math" panose="02040503050406030204" pitchFamily="18" charset="0"/>
                              <a:ea typeface="Cambria Math" panose="02040503050406030204" pitchFamily="18" charset="0"/>
                            </a:rPr>
                            <m:t>+1,</m:t>
                          </m:r>
                          <m:r>
                            <a:rPr lang="en-US" altLang="zh-CN" sz="2000" b="0" i="1" smtClean="0">
                              <a:solidFill>
                                <a:schemeClr val="tx1"/>
                              </a:solidFill>
                              <a:latin typeface="Cambria Math" panose="02040503050406030204" pitchFamily="18" charset="0"/>
                              <a:ea typeface="Cambria Math" panose="02040503050406030204" pitchFamily="18" charset="0"/>
                            </a:rPr>
                            <m:t>𝑦</m:t>
                          </m:r>
                        </m:e>
                      </m:d>
                      <m:r>
                        <a:rPr lang="en-US" altLang="zh-CN" sz="2000" b="0" i="1" smtClean="0">
                          <a:solidFill>
                            <a:schemeClr val="tx1"/>
                          </a:solidFill>
                          <a:latin typeface="Cambria Math" panose="02040503050406030204" pitchFamily="18" charset="0"/>
                          <a:ea typeface="Cambria Math" panose="02040503050406030204" pitchFamily="18" charset="0"/>
                        </a:rPr>
                        <m:t>+</m:t>
                      </m:r>
                      <m:r>
                        <a:rPr lang="en-US" altLang="zh-CN" sz="2000" b="0" i="1" smtClean="0">
                          <a:solidFill>
                            <a:schemeClr val="tx1"/>
                          </a:solidFill>
                          <a:latin typeface="Cambria Math" panose="02040503050406030204" pitchFamily="18" charset="0"/>
                          <a:ea typeface="Cambria Math" panose="02040503050406030204" pitchFamily="18" charset="0"/>
                        </a:rPr>
                        <m:t>𝑓</m:t>
                      </m:r>
                      <m:d>
                        <m:dPr>
                          <m:ctrlPr>
                            <a:rPr lang="en-US" altLang="zh-CN" sz="2000" b="0" i="1" smtClean="0">
                              <a:solidFill>
                                <a:schemeClr val="tx1"/>
                              </a:solidFill>
                              <a:latin typeface="Cambria Math" panose="02040503050406030204" pitchFamily="18" charset="0"/>
                              <a:ea typeface="Cambria Math" panose="02040503050406030204" pitchFamily="18" charset="0"/>
                            </a:rPr>
                          </m:ctrlPr>
                        </m:dPr>
                        <m:e>
                          <m:r>
                            <a:rPr lang="en-US" altLang="zh-CN" sz="2000" b="0" i="1" smtClean="0">
                              <a:solidFill>
                                <a:schemeClr val="tx1"/>
                              </a:solidFill>
                              <a:latin typeface="Cambria Math" panose="02040503050406030204" pitchFamily="18" charset="0"/>
                              <a:ea typeface="Cambria Math" panose="02040503050406030204" pitchFamily="18" charset="0"/>
                            </a:rPr>
                            <m:t>𝑥</m:t>
                          </m:r>
                          <m:r>
                            <a:rPr lang="en-US" altLang="zh-CN" sz="2000" b="0" i="1" smtClean="0">
                              <a:solidFill>
                                <a:schemeClr val="tx1"/>
                              </a:solidFill>
                              <a:latin typeface="Cambria Math" panose="02040503050406030204" pitchFamily="18" charset="0"/>
                              <a:ea typeface="Cambria Math" panose="02040503050406030204" pitchFamily="18" charset="0"/>
                            </a:rPr>
                            <m:t>−1,</m:t>
                          </m:r>
                          <m:r>
                            <a:rPr lang="en-US" altLang="zh-CN" sz="2000" b="0" i="1" smtClean="0">
                              <a:solidFill>
                                <a:schemeClr val="tx1"/>
                              </a:solidFill>
                              <a:latin typeface="Cambria Math" panose="02040503050406030204" pitchFamily="18" charset="0"/>
                              <a:ea typeface="Cambria Math" panose="02040503050406030204" pitchFamily="18" charset="0"/>
                            </a:rPr>
                            <m:t>𝑦</m:t>
                          </m:r>
                        </m:e>
                      </m:d>
                      <m:r>
                        <a:rPr lang="en-US" altLang="zh-CN" sz="2000" b="0" i="1" smtClean="0">
                          <a:solidFill>
                            <a:schemeClr val="tx1"/>
                          </a:solidFill>
                          <a:latin typeface="Cambria Math" panose="02040503050406030204" pitchFamily="18" charset="0"/>
                          <a:ea typeface="Cambria Math" panose="02040503050406030204" pitchFamily="18" charset="0"/>
                        </a:rPr>
                        <m:t>−4</m:t>
                      </m:r>
                      <m:r>
                        <a:rPr lang="en-US" altLang="zh-CN" sz="2000" b="0" i="1" smtClean="0">
                          <a:solidFill>
                            <a:schemeClr val="tx1"/>
                          </a:solidFill>
                          <a:latin typeface="Cambria Math" panose="02040503050406030204" pitchFamily="18" charset="0"/>
                          <a:ea typeface="Cambria Math" panose="02040503050406030204" pitchFamily="18" charset="0"/>
                        </a:rPr>
                        <m:t>𝑓</m:t>
                      </m:r>
                      <m:r>
                        <a:rPr lang="en-US" altLang="zh-CN" sz="2000" b="0" i="1" smtClean="0">
                          <a:solidFill>
                            <a:schemeClr val="tx1"/>
                          </a:solidFill>
                          <a:latin typeface="Cambria Math" panose="02040503050406030204" pitchFamily="18" charset="0"/>
                          <a:ea typeface="Cambria Math" panose="02040503050406030204" pitchFamily="18" charset="0"/>
                        </a:rPr>
                        <m:t>(</m:t>
                      </m:r>
                      <m:r>
                        <a:rPr lang="en-US" altLang="zh-CN" sz="2000" b="0" i="1" smtClean="0">
                          <a:solidFill>
                            <a:schemeClr val="tx1"/>
                          </a:solidFill>
                          <a:latin typeface="Cambria Math" panose="02040503050406030204" pitchFamily="18" charset="0"/>
                          <a:ea typeface="Cambria Math" panose="02040503050406030204" pitchFamily="18" charset="0"/>
                        </a:rPr>
                        <m:t>𝑥</m:t>
                      </m:r>
                      <m:r>
                        <a:rPr lang="en-US" altLang="zh-CN" sz="2000" b="0" i="1" smtClean="0">
                          <a:solidFill>
                            <a:schemeClr val="tx1"/>
                          </a:solidFill>
                          <a:latin typeface="Cambria Math" panose="02040503050406030204" pitchFamily="18" charset="0"/>
                          <a:ea typeface="Cambria Math" panose="02040503050406030204" pitchFamily="18" charset="0"/>
                        </a:rPr>
                        <m:t>,</m:t>
                      </m:r>
                      <m:r>
                        <a:rPr lang="en-US" altLang="zh-CN" sz="2000" b="0" i="1" smtClean="0">
                          <a:solidFill>
                            <a:schemeClr val="tx1"/>
                          </a:solidFill>
                          <a:latin typeface="Cambria Math" panose="02040503050406030204" pitchFamily="18" charset="0"/>
                          <a:ea typeface="Cambria Math" panose="02040503050406030204" pitchFamily="18" charset="0"/>
                        </a:rPr>
                        <m:t>𝑦</m:t>
                      </m:r>
                      <m:r>
                        <a:rPr lang="en-US" altLang="zh-CN" sz="2000" b="0" i="1" smtClean="0">
                          <a:solidFill>
                            <a:schemeClr val="tx1"/>
                          </a:solidFill>
                          <a:latin typeface="Cambria Math" panose="02040503050406030204" pitchFamily="18" charset="0"/>
                          <a:ea typeface="Cambria Math" panose="02040503050406030204" pitchFamily="18" charset="0"/>
                        </a:rPr>
                        <m:t>)</m:t>
                      </m:r>
                    </m:oMath>
                  </m:oMathPara>
                </a14:m>
                <a:endParaRPr lang="en-US" altLang="zh-CN" sz="2000" dirty="0">
                  <a:solidFill>
                    <a:schemeClr val="tx1"/>
                  </a:solidFill>
                </a:endParaRPr>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7"/>
                <a:ext cx="6495610" cy="5199685"/>
              </a:xfrm>
              <a:blipFill>
                <a:blip r:embed="rId2"/>
                <a:stretch>
                  <a:fillRect l="-469"/>
                </a:stretch>
              </a:blipFill>
            </p:spPr>
            <p:txBody>
              <a:bodyPr/>
              <a:lstStyle/>
              <a:p>
                <a:r>
                  <a:rPr lang="zh-CN" altLang="en-US">
                    <a:noFill/>
                  </a:rPr>
                  <a:t> </a:t>
                </a:r>
              </a:p>
            </p:txBody>
          </p:sp>
        </mc:Fallback>
      </mc:AlternateContent>
      <p:pic>
        <p:nvPicPr>
          <p:cNvPr id="9" name="图片 8">
            <a:extLst>
              <a:ext uri="{FF2B5EF4-FFF2-40B4-BE49-F238E27FC236}">
                <a16:creationId xmlns:a16="http://schemas.microsoft.com/office/drawing/2014/main" id="{60545551-3A75-E869-4920-6B8A5857034F}"/>
              </a:ext>
            </a:extLst>
          </p:cNvPr>
          <p:cNvPicPr>
            <a:picLocks noChangeAspect="1"/>
          </p:cNvPicPr>
          <p:nvPr/>
        </p:nvPicPr>
        <p:blipFill>
          <a:blip r:embed="rId3"/>
          <a:stretch>
            <a:fillRect/>
          </a:stretch>
        </p:blipFill>
        <p:spPr>
          <a:xfrm>
            <a:off x="8783204" y="2375885"/>
            <a:ext cx="2013986" cy="2106229"/>
          </a:xfrm>
          <a:prstGeom prst="rect">
            <a:avLst/>
          </a:prstGeom>
        </p:spPr>
      </p:pic>
      <p:cxnSp>
        <p:nvCxnSpPr>
          <p:cNvPr id="11" name="直接箭头连接符 10">
            <a:extLst>
              <a:ext uri="{FF2B5EF4-FFF2-40B4-BE49-F238E27FC236}">
                <a16:creationId xmlns:a16="http://schemas.microsoft.com/office/drawing/2014/main" id="{997D0360-B330-5AF5-92A7-B0910E1284A6}"/>
              </a:ext>
            </a:extLst>
          </p:cNvPr>
          <p:cNvCxnSpPr/>
          <p:nvPr/>
        </p:nvCxnSpPr>
        <p:spPr>
          <a:xfrm flipV="1">
            <a:off x="6728059" y="3965608"/>
            <a:ext cx="1905802" cy="16170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18FF38E5-D512-A10E-2F79-58D810E8AE7B}"/>
              </a:ext>
            </a:extLst>
          </p:cNvPr>
          <p:cNvSpPr txBox="1"/>
          <p:nvPr/>
        </p:nvSpPr>
        <p:spPr>
          <a:xfrm>
            <a:off x="8647897" y="4589464"/>
            <a:ext cx="2284600" cy="369332"/>
          </a:xfrm>
          <a:prstGeom prst="rect">
            <a:avLst/>
          </a:prstGeom>
          <a:noFill/>
        </p:spPr>
        <p:txBody>
          <a:bodyPr wrap="none" rtlCol="0">
            <a:spAutoFit/>
          </a:bodyPr>
          <a:lstStyle/>
          <a:p>
            <a:r>
              <a:rPr lang="zh-CN" altLang="en-US" dirty="0"/>
              <a:t>基础的</a:t>
            </a:r>
            <a:r>
              <a:rPr lang="en-US" altLang="zh-CN" dirty="0"/>
              <a:t>Laplacian</a:t>
            </a:r>
            <a:r>
              <a:rPr lang="zh-CN" altLang="en-US" dirty="0"/>
              <a:t>模板</a:t>
            </a:r>
          </a:p>
        </p:txBody>
      </p:sp>
    </p:spTree>
    <p:extLst>
      <p:ext uri="{BB962C8B-B14F-4D97-AF65-F5344CB8AC3E}">
        <p14:creationId xmlns:p14="http://schemas.microsoft.com/office/powerpoint/2010/main" val="18006863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dirty="0"/>
              <a:t>线性滤波器</a:t>
            </a:r>
            <a:r>
              <a:rPr lang="en-US" altLang="zh-CN" dirty="0"/>
              <a:t>-</a:t>
            </a:r>
            <a:r>
              <a:rPr lang="zh-CN" altLang="en-US" sz="2800" dirty="0"/>
              <a:t>锐化滤波器</a:t>
            </a:r>
            <a:endParaRPr lang="en-US" altLang="zh-CN" sz="2800" dirty="0">
              <a:solidFill>
                <a:srgbClr val="FF0000"/>
              </a:solidFill>
            </a:endParaRPr>
          </a:p>
        </p:txBody>
      </p:sp>
      <p:sp>
        <p:nvSpPr>
          <p:cNvPr id="7" name="内容占位符 2">
            <a:extLst>
              <a:ext uri="{FF2B5EF4-FFF2-40B4-BE49-F238E27FC236}">
                <a16:creationId xmlns:a16="http://schemas.microsoft.com/office/drawing/2014/main" id="{DAEC48A5-57FB-8D4F-E8D5-4000ACD65B01}"/>
              </a:ext>
            </a:extLst>
          </p:cNvPr>
          <p:cNvSpPr txBox="1">
            <a:spLocks/>
          </p:cNvSpPr>
          <p:nvPr/>
        </p:nvSpPr>
        <p:spPr>
          <a:xfrm>
            <a:off x="5994400" y="1425448"/>
            <a:ext cx="5473193" cy="5117592"/>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ar-AE" altLang="zh-CN" sz="1800" dirty="0"/>
          </a:p>
        </p:txBody>
      </p:sp>
      <p:pic>
        <p:nvPicPr>
          <p:cNvPr id="6" name="内容占位符 5">
            <a:extLst>
              <a:ext uri="{FF2B5EF4-FFF2-40B4-BE49-F238E27FC236}">
                <a16:creationId xmlns:a16="http://schemas.microsoft.com/office/drawing/2014/main" id="{087F765C-7901-7A5C-2007-D51C60A37DA7}"/>
              </a:ext>
            </a:extLst>
          </p:cNvPr>
          <p:cNvPicPr>
            <a:picLocks noGrp="1" noChangeAspect="1"/>
          </p:cNvPicPr>
          <p:nvPr>
            <p:ph sz="quarter" idx="10"/>
          </p:nvPr>
        </p:nvPicPr>
        <p:blipFill>
          <a:blip r:embed="rId2"/>
          <a:stretch>
            <a:fillRect/>
          </a:stretch>
        </p:blipFill>
        <p:spPr>
          <a:xfrm>
            <a:off x="9393047" y="1722855"/>
            <a:ext cx="2428981" cy="4376355"/>
          </a:xfrm>
          <a:prstGeom prst="rect">
            <a:avLst/>
          </a:prstGeom>
        </p:spPr>
      </p:pic>
      <p:pic>
        <p:nvPicPr>
          <p:cNvPr id="5" name="图片 4">
            <a:extLst>
              <a:ext uri="{FF2B5EF4-FFF2-40B4-BE49-F238E27FC236}">
                <a16:creationId xmlns:a16="http://schemas.microsoft.com/office/drawing/2014/main" id="{C41C9DF3-7E29-5FBA-CE6B-727268EC932E}"/>
              </a:ext>
            </a:extLst>
          </p:cNvPr>
          <p:cNvPicPr>
            <a:picLocks noChangeAspect="1"/>
          </p:cNvPicPr>
          <p:nvPr/>
        </p:nvPicPr>
        <p:blipFill>
          <a:blip r:embed="rId3"/>
          <a:stretch>
            <a:fillRect/>
          </a:stretch>
        </p:blipFill>
        <p:spPr>
          <a:xfrm>
            <a:off x="716836" y="3981069"/>
            <a:ext cx="8486775" cy="2428875"/>
          </a:xfrm>
          <a:prstGeom prst="rect">
            <a:avLst/>
          </a:prstGeom>
        </p:spPr>
      </p:pic>
      <p:sp>
        <p:nvSpPr>
          <p:cNvPr id="9" name="内容占位符 2">
            <a:extLst>
              <a:ext uri="{FF2B5EF4-FFF2-40B4-BE49-F238E27FC236}">
                <a16:creationId xmlns:a16="http://schemas.microsoft.com/office/drawing/2014/main" id="{30A79395-7396-1F39-526F-70F1A01A275E}"/>
              </a:ext>
            </a:extLst>
          </p:cNvPr>
          <p:cNvSpPr txBox="1">
            <a:spLocks/>
          </p:cNvSpPr>
          <p:nvPr/>
        </p:nvSpPr>
        <p:spPr>
          <a:xfrm>
            <a:off x="474349" y="1426357"/>
            <a:ext cx="8603542" cy="2327870"/>
          </a:xfrm>
          <a:prstGeom prst="rect">
            <a:avLst/>
          </a:prstGeom>
        </p:spPr>
        <p:txBody>
          <a:bodyPr vert="horz" lIns="91440" tIns="45720" rIns="91440" bIns="45720" rtlCol="0">
            <a:normAutofit lnSpcReduction="10000"/>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marL="342900" indent="-342900">
              <a:buFont typeface="Arial" panose="020B0604020202020204" pitchFamily="34" charset="0"/>
              <a:buChar char="•"/>
            </a:pPr>
            <a:r>
              <a:rPr lang="en-US" altLang="zh-CN" sz="2000" dirty="0">
                <a:solidFill>
                  <a:schemeClr val="tx1"/>
                </a:solidFill>
              </a:rPr>
              <a:t>a </a:t>
            </a:r>
            <a:r>
              <a:rPr lang="zh-CN" altLang="en-US" sz="2000" dirty="0">
                <a:solidFill>
                  <a:schemeClr val="tx1"/>
                </a:solidFill>
              </a:rPr>
              <a:t>图是推导出来的原始拉普拉斯算子，但是</a:t>
            </a:r>
            <a:r>
              <a:rPr lang="zh-CN" altLang="en-US" sz="2000" dirty="0">
                <a:solidFill>
                  <a:srgbClr val="FF0000"/>
                </a:solidFill>
              </a:rPr>
              <a:t>未考虑到对角元素</a:t>
            </a:r>
            <a:r>
              <a:rPr lang="zh-CN" altLang="en-US" sz="2000" dirty="0">
                <a:solidFill>
                  <a:schemeClr val="tx1"/>
                </a:solidFill>
              </a:rPr>
              <a:t>，于是扩展到</a:t>
            </a:r>
            <a:r>
              <a:rPr lang="en-US" altLang="zh-CN" sz="2000" dirty="0">
                <a:solidFill>
                  <a:schemeClr val="tx1"/>
                </a:solidFill>
              </a:rPr>
              <a:t> b </a:t>
            </a:r>
            <a:r>
              <a:rPr lang="zh-CN" altLang="en-US" sz="2000" dirty="0">
                <a:solidFill>
                  <a:schemeClr val="tx1"/>
                </a:solidFill>
              </a:rPr>
              <a:t>图。</a:t>
            </a:r>
            <a:endParaRPr lang="en-US" altLang="zh-CN" sz="2000" dirty="0">
              <a:solidFill>
                <a:schemeClr val="tx1"/>
              </a:solidFill>
            </a:endParaRPr>
          </a:p>
          <a:p>
            <a:pPr marL="342900" indent="-342900">
              <a:buFont typeface="Arial" panose="020B0604020202020204" pitchFamily="34" charset="0"/>
              <a:buChar char="•"/>
            </a:pPr>
            <a:r>
              <a:rPr lang="en-US" altLang="zh-CN" sz="2000" dirty="0">
                <a:solidFill>
                  <a:schemeClr val="tx1"/>
                </a:solidFill>
              </a:rPr>
              <a:t>c,</a:t>
            </a:r>
            <a:r>
              <a:rPr lang="zh-CN" altLang="en-US" sz="2000" dirty="0">
                <a:solidFill>
                  <a:schemeClr val="tx1"/>
                </a:solidFill>
              </a:rPr>
              <a:t> </a:t>
            </a:r>
            <a:r>
              <a:rPr lang="en-US" altLang="zh-CN" sz="2000" dirty="0">
                <a:solidFill>
                  <a:schemeClr val="tx1"/>
                </a:solidFill>
              </a:rPr>
              <a:t>d </a:t>
            </a:r>
            <a:r>
              <a:rPr lang="zh-CN" altLang="en-US" sz="2000" dirty="0">
                <a:solidFill>
                  <a:schemeClr val="tx1"/>
                </a:solidFill>
              </a:rPr>
              <a:t>图是 </a:t>
            </a:r>
            <a:r>
              <a:rPr lang="en-US" altLang="zh-CN" sz="2000" dirty="0">
                <a:solidFill>
                  <a:schemeClr val="tx1"/>
                </a:solidFill>
              </a:rPr>
              <a:t>a, b </a:t>
            </a:r>
            <a:r>
              <a:rPr lang="zh-CN" altLang="en-US" sz="2000" dirty="0">
                <a:solidFill>
                  <a:schemeClr val="tx1"/>
                </a:solidFill>
              </a:rPr>
              <a:t>的镜像版本，</a:t>
            </a:r>
            <a:r>
              <a:rPr lang="zh-CN" altLang="en-US" sz="2000" dirty="0">
                <a:solidFill>
                  <a:srgbClr val="FF0000"/>
                </a:solidFill>
              </a:rPr>
              <a:t>锐化过程中的运算需要和算子中间元素的正负号一致</a:t>
            </a:r>
            <a:r>
              <a:rPr lang="zh-CN" altLang="en-US" sz="2000" dirty="0">
                <a:solidFill>
                  <a:schemeClr val="tx1"/>
                </a:solidFill>
              </a:rPr>
              <a:t>。</a:t>
            </a:r>
            <a:endParaRPr lang="en-US" altLang="zh-CN" sz="2000" dirty="0">
              <a:solidFill>
                <a:schemeClr val="tx1"/>
              </a:solidFill>
            </a:endParaRPr>
          </a:p>
          <a:p>
            <a:pPr marL="342900" indent="-342900">
              <a:buFont typeface="Arial" panose="020B0604020202020204" pitchFamily="34" charset="0"/>
              <a:buChar char="•"/>
            </a:pPr>
            <a:endParaRPr lang="zh-CN" altLang="en-US" sz="2000" dirty="0">
              <a:solidFill>
                <a:srgbClr val="FF0000"/>
              </a:solidFill>
            </a:endParaRPr>
          </a:p>
        </p:txBody>
      </p:sp>
    </p:spTree>
    <p:extLst>
      <p:ext uri="{BB962C8B-B14F-4D97-AF65-F5344CB8AC3E}">
        <p14:creationId xmlns:p14="http://schemas.microsoft.com/office/powerpoint/2010/main" val="10663578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非线性滤波器</a:t>
            </a:r>
            <a:r>
              <a:rPr lang="en-US" altLang="zh-CN" sz="2800" dirty="0"/>
              <a:t>-</a:t>
            </a:r>
            <a:r>
              <a:rPr lang="zh-CN" altLang="en-US" sz="2800" dirty="0"/>
              <a:t>中值滤波器</a:t>
            </a:r>
            <a:endParaRPr lang="en-US" altLang="zh-CN" sz="2800" dirty="0">
              <a:solidFill>
                <a:srgbClr val="FF0000"/>
              </a:solidFill>
            </a:endParaRPr>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5473193" cy="5117592"/>
          </a:xfrm>
        </p:spPr>
        <p:txBody>
          <a:bodyPr>
            <a:normAutofit/>
          </a:bodyPr>
          <a:lstStyle/>
          <a:p>
            <a:pPr marL="285750" indent="-285750">
              <a:buFont typeface="Arial" panose="020B0604020202020204" pitchFamily="34" charset="0"/>
              <a:buChar char="•"/>
            </a:pPr>
            <a:r>
              <a:rPr lang="zh-CN" altLang="en-US" sz="2000" dirty="0"/>
              <a:t>统计排序滤波器是一种</a:t>
            </a:r>
            <a:r>
              <a:rPr lang="zh-CN" altLang="en-US" sz="2000" dirty="0">
                <a:solidFill>
                  <a:srgbClr val="FF0000"/>
                </a:solidFill>
              </a:rPr>
              <a:t>非线性空间</a:t>
            </a:r>
            <a:r>
              <a:rPr lang="zh-CN" altLang="en-US" sz="2000" dirty="0"/>
              <a:t>的滤波器，这种滤波器的响应以滤波器包围的图像区域所包含的像素排序为基础，然后</a:t>
            </a:r>
            <a:r>
              <a:rPr lang="zh-CN" altLang="en-US" sz="2000" dirty="0">
                <a:solidFill>
                  <a:srgbClr val="FF0000"/>
                </a:solidFill>
              </a:rPr>
              <a:t>使用统计排序的结果决定的值代替中心像素的值</a:t>
            </a:r>
            <a:r>
              <a:rPr lang="zh-CN" altLang="en-US" sz="2000" dirty="0"/>
              <a:t>。</a:t>
            </a:r>
            <a:endParaRPr lang="en-US" altLang="zh-CN" sz="2000" dirty="0"/>
          </a:p>
          <a:p>
            <a:pPr marL="285750" indent="-285750">
              <a:buFont typeface="Arial" panose="020B0604020202020204" pitchFamily="34" charset="0"/>
              <a:buChar char="•"/>
            </a:pPr>
            <a:r>
              <a:rPr lang="zh-CN" altLang="en-US" sz="2000" dirty="0"/>
              <a:t>可以分为</a:t>
            </a:r>
            <a:r>
              <a:rPr lang="zh-CN" altLang="en-US" sz="2000" dirty="0">
                <a:solidFill>
                  <a:srgbClr val="FF0000"/>
                </a:solidFill>
              </a:rPr>
              <a:t>中值滤波器</a:t>
            </a:r>
            <a:r>
              <a:rPr lang="zh-CN" altLang="en-US" sz="2000" dirty="0"/>
              <a:t>，最大值滤波器，最小值滤波器等。</a:t>
            </a:r>
            <a:endParaRPr lang="en-US" altLang="zh-CN" sz="2000" dirty="0"/>
          </a:p>
          <a:p>
            <a:pPr marL="285750" indent="-285750">
              <a:buFont typeface="Arial" panose="020B0604020202020204" pitchFamily="34" charset="0"/>
              <a:buChar char="•"/>
            </a:pPr>
            <a:endParaRPr lang="en-US" altLang="zh-CN" sz="2000" dirty="0"/>
          </a:p>
        </p:txBody>
      </p:sp>
      <p:sp>
        <p:nvSpPr>
          <p:cNvPr id="7" name="内容占位符 2">
            <a:extLst>
              <a:ext uri="{FF2B5EF4-FFF2-40B4-BE49-F238E27FC236}">
                <a16:creationId xmlns:a16="http://schemas.microsoft.com/office/drawing/2014/main" id="{DAEC48A5-57FB-8D4F-E8D5-4000ACD65B01}"/>
              </a:ext>
            </a:extLst>
          </p:cNvPr>
          <p:cNvSpPr txBox="1">
            <a:spLocks/>
          </p:cNvSpPr>
          <p:nvPr/>
        </p:nvSpPr>
        <p:spPr>
          <a:xfrm>
            <a:off x="5994400" y="1408176"/>
            <a:ext cx="5473193" cy="5117592"/>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ar-AE" altLang="zh-CN" sz="1800" dirty="0"/>
          </a:p>
        </p:txBody>
      </p:sp>
      <p:pic>
        <p:nvPicPr>
          <p:cNvPr id="8" name="图片 7">
            <a:extLst>
              <a:ext uri="{FF2B5EF4-FFF2-40B4-BE49-F238E27FC236}">
                <a16:creationId xmlns:a16="http://schemas.microsoft.com/office/drawing/2014/main" id="{3282CAF3-4D94-0EB4-B888-94974C65EC62}"/>
              </a:ext>
            </a:extLst>
          </p:cNvPr>
          <p:cNvPicPr>
            <a:picLocks noChangeAspect="1"/>
          </p:cNvPicPr>
          <p:nvPr/>
        </p:nvPicPr>
        <p:blipFill>
          <a:blip r:embed="rId2"/>
          <a:stretch>
            <a:fillRect/>
          </a:stretch>
        </p:blipFill>
        <p:spPr>
          <a:xfrm>
            <a:off x="6096000" y="1583457"/>
            <a:ext cx="5611244" cy="4238710"/>
          </a:xfrm>
          <a:prstGeom prst="rect">
            <a:avLst/>
          </a:prstGeom>
        </p:spPr>
      </p:pic>
    </p:spTree>
    <p:extLst>
      <p:ext uri="{BB962C8B-B14F-4D97-AF65-F5344CB8AC3E}">
        <p14:creationId xmlns:p14="http://schemas.microsoft.com/office/powerpoint/2010/main" val="29838082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非线性滤波器</a:t>
            </a:r>
            <a:r>
              <a:rPr lang="en-US" altLang="zh-CN" sz="2800" dirty="0"/>
              <a:t>-</a:t>
            </a:r>
            <a:r>
              <a:rPr lang="zh-CN" altLang="en-US" sz="2800" dirty="0"/>
              <a:t>中值滤波器</a:t>
            </a:r>
            <a:endParaRPr lang="en-US" altLang="zh-CN" sz="2800" dirty="0">
              <a:solidFill>
                <a:srgbClr val="FF0000"/>
              </a:solidFill>
            </a:endParaRPr>
          </a:p>
        </p:txBody>
      </p:sp>
      <p:sp>
        <p:nvSpPr>
          <p:cNvPr id="7" name="内容占位符 2">
            <a:extLst>
              <a:ext uri="{FF2B5EF4-FFF2-40B4-BE49-F238E27FC236}">
                <a16:creationId xmlns:a16="http://schemas.microsoft.com/office/drawing/2014/main" id="{DAEC48A5-57FB-8D4F-E8D5-4000ACD65B01}"/>
              </a:ext>
            </a:extLst>
          </p:cNvPr>
          <p:cNvSpPr txBox="1">
            <a:spLocks/>
          </p:cNvSpPr>
          <p:nvPr/>
        </p:nvSpPr>
        <p:spPr>
          <a:xfrm>
            <a:off x="5994400" y="1408176"/>
            <a:ext cx="5473193" cy="5117592"/>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ar-AE" altLang="zh-CN" sz="1800" dirty="0"/>
          </a:p>
        </p:txBody>
      </p:sp>
      <p:sp>
        <p:nvSpPr>
          <p:cNvPr id="10" name="内容占位符 9">
            <a:extLst>
              <a:ext uri="{FF2B5EF4-FFF2-40B4-BE49-F238E27FC236}">
                <a16:creationId xmlns:a16="http://schemas.microsoft.com/office/drawing/2014/main" id="{22EAC4EC-656A-989C-634B-F170D432277B}"/>
              </a:ext>
            </a:extLst>
          </p:cNvPr>
          <p:cNvSpPr>
            <a:spLocks noGrp="1"/>
          </p:cNvSpPr>
          <p:nvPr>
            <p:ph sz="quarter" idx="10"/>
          </p:nvPr>
        </p:nvSpPr>
        <p:spPr/>
        <p:txBody>
          <a:bodyPr>
            <a:normAutofit/>
          </a:bodyPr>
          <a:lstStyle/>
          <a:p>
            <a:pPr marL="171450" indent="-171450">
              <a:buFont typeface="Arial" panose="020B0604020202020204" pitchFamily="34" charset="0"/>
              <a:buChar char="•"/>
            </a:pPr>
            <a:r>
              <a:rPr lang="zh-CN" altLang="en-US" sz="2400" dirty="0"/>
              <a:t>对于椒盐噪声，中值滤波器有很好的滤波效果。</a:t>
            </a:r>
          </a:p>
        </p:txBody>
      </p:sp>
      <p:pic>
        <p:nvPicPr>
          <p:cNvPr id="12" name="图片 11">
            <a:extLst>
              <a:ext uri="{FF2B5EF4-FFF2-40B4-BE49-F238E27FC236}">
                <a16:creationId xmlns:a16="http://schemas.microsoft.com/office/drawing/2014/main" id="{DB0FE801-CC0A-A87E-9459-7DAE1144B58E}"/>
              </a:ext>
            </a:extLst>
          </p:cNvPr>
          <p:cNvPicPr>
            <a:picLocks noChangeAspect="1"/>
          </p:cNvPicPr>
          <p:nvPr/>
        </p:nvPicPr>
        <p:blipFill>
          <a:blip r:embed="rId2"/>
          <a:stretch>
            <a:fillRect/>
          </a:stretch>
        </p:blipFill>
        <p:spPr>
          <a:xfrm>
            <a:off x="5264911" y="1686584"/>
            <a:ext cx="6450491" cy="3319248"/>
          </a:xfrm>
          <a:prstGeom prst="rect">
            <a:avLst/>
          </a:prstGeom>
        </p:spPr>
      </p:pic>
      <p:sp>
        <p:nvSpPr>
          <p:cNvPr id="13" name="文本框 12">
            <a:extLst>
              <a:ext uri="{FF2B5EF4-FFF2-40B4-BE49-F238E27FC236}">
                <a16:creationId xmlns:a16="http://schemas.microsoft.com/office/drawing/2014/main" id="{30391D7F-340C-0248-23F1-5C5221DB2A34}"/>
              </a:ext>
            </a:extLst>
          </p:cNvPr>
          <p:cNvSpPr txBox="1"/>
          <p:nvPr/>
        </p:nvSpPr>
        <p:spPr>
          <a:xfrm>
            <a:off x="7398326" y="4986750"/>
            <a:ext cx="2492990" cy="369332"/>
          </a:xfrm>
          <a:prstGeom prst="rect">
            <a:avLst/>
          </a:prstGeom>
          <a:noFill/>
        </p:spPr>
        <p:txBody>
          <a:bodyPr wrap="none" rtlCol="0">
            <a:spAutoFit/>
          </a:bodyPr>
          <a:lstStyle/>
          <a:p>
            <a:r>
              <a:rPr lang="zh-CN" altLang="en-US" dirty="0"/>
              <a:t>椒盐噪声与中值滤波器</a:t>
            </a:r>
          </a:p>
        </p:txBody>
      </p:sp>
    </p:spTree>
    <p:extLst>
      <p:ext uri="{BB962C8B-B14F-4D97-AF65-F5344CB8AC3E}">
        <p14:creationId xmlns:p14="http://schemas.microsoft.com/office/powerpoint/2010/main" val="38013127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3F081B-D28B-4645-4615-3EFE97359F9B}"/>
              </a:ext>
            </a:extLst>
          </p:cNvPr>
          <p:cNvSpPr>
            <a:spLocks noGrp="1"/>
          </p:cNvSpPr>
          <p:nvPr>
            <p:ph type="title"/>
          </p:nvPr>
        </p:nvSpPr>
        <p:spPr>
          <a:xfrm>
            <a:off x="3278908" y="2623129"/>
            <a:ext cx="5634183" cy="1145308"/>
          </a:xfrm>
        </p:spPr>
        <p:txBody>
          <a:bodyPr>
            <a:normAutofit/>
          </a:bodyPr>
          <a:lstStyle/>
          <a:p>
            <a:r>
              <a:rPr lang="en-US" altLang="zh-CN" dirty="0">
                <a:solidFill>
                  <a:schemeClr val="bg1"/>
                </a:solidFill>
              </a:rPr>
              <a:t>THANKS,</a:t>
            </a:r>
            <a:r>
              <a:rPr lang="zh-CN" altLang="en-US" dirty="0">
                <a:solidFill>
                  <a:schemeClr val="bg1"/>
                </a:solidFill>
              </a:rPr>
              <a:t>希望大家实验课玩的愉快！</a:t>
            </a:r>
          </a:p>
        </p:txBody>
      </p:sp>
    </p:spTree>
    <p:extLst>
      <p:ext uri="{BB962C8B-B14F-4D97-AF65-F5344CB8AC3E}">
        <p14:creationId xmlns:p14="http://schemas.microsoft.com/office/powerpoint/2010/main" val="2947316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如何减少高斯白噪声</a:t>
            </a:r>
            <a:r>
              <a:rPr lang="en-US" altLang="zh-CN" sz="2800" dirty="0"/>
              <a:t>-</a:t>
            </a:r>
            <a:r>
              <a:rPr lang="zh-CN" altLang="en-US" sz="2800" dirty="0">
                <a:solidFill>
                  <a:srgbClr val="FF0000"/>
                </a:solidFill>
              </a:rPr>
              <a:t>重点</a:t>
            </a:r>
            <a:endParaRPr lang="en-US" altLang="zh-CN" sz="2800" dirty="0">
              <a:solidFill>
                <a:srgbClr val="FF0000"/>
              </a:solidFill>
            </a:endParaRP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5473193" cy="5117592"/>
              </a:xfrm>
            </p:spPr>
            <p:txBody>
              <a:bodyPr>
                <a:normAutofit fontScale="92500" lnSpcReduction="20000"/>
              </a:bodyPr>
              <a:lstStyle/>
              <a:p>
                <a:pPr marL="514350" indent="-514350">
                  <a:buFont typeface="Arial" panose="020B0604020202020204" pitchFamily="34" charset="0"/>
                  <a:buChar char="•"/>
                </a:pPr>
                <a:r>
                  <a:rPr lang="zh-CN" altLang="en-US" sz="1800" dirty="0"/>
                  <a:t>图像平均法：</a:t>
                </a:r>
                <a14:m>
                  <m:oMath xmlns:m="http://schemas.openxmlformats.org/officeDocument/2006/math">
                    <m:r>
                      <a:rPr lang="en-US" altLang="zh-CN" sz="1800" b="0" i="1" smtClean="0">
                        <a:solidFill>
                          <a:srgbClr val="FF0000"/>
                        </a:solidFill>
                        <a:latin typeface="Cambria Math" panose="02040503050406030204" pitchFamily="18" charset="0"/>
                      </a:rPr>
                      <m:t>𝐾</m:t>
                    </m:r>
                  </m:oMath>
                </a14:m>
                <a:r>
                  <a:rPr lang="zh-CN" altLang="en-US" sz="1800" dirty="0">
                    <a:solidFill>
                      <a:srgbClr val="FF0000"/>
                    </a:solidFill>
                  </a:rPr>
                  <a:t>个带有高斯白噪声的图像相加，除以</a:t>
                </a:r>
                <a14:m>
                  <m:oMath xmlns:m="http://schemas.openxmlformats.org/officeDocument/2006/math">
                    <m:r>
                      <a:rPr lang="en-US" altLang="zh-CN" sz="1800" b="0" i="1" smtClean="0">
                        <a:solidFill>
                          <a:srgbClr val="FF0000"/>
                        </a:solidFill>
                        <a:latin typeface="Cambria Math" panose="02040503050406030204" pitchFamily="18" charset="0"/>
                      </a:rPr>
                      <m:t>𝐾</m:t>
                    </m:r>
                    <m:r>
                      <a:rPr lang="zh-CN" altLang="en-US" sz="1800" i="1">
                        <a:solidFill>
                          <a:srgbClr val="FF0000"/>
                        </a:solidFill>
                        <a:latin typeface="Cambria Math" panose="02040503050406030204" pitchFamily="18" charset="0"/>
                      </a:rPr>
                      <m:t>。</m:t>
                    </m:r>
                  </m:oMath>
                </a14:m>
                <a:endParaRPr lang="en-US" altLang="zh-CN" sz="1800" dirty="0">
                  <a:solidFill>
                    <a:srgbClr val="FF0000"/>
                  </a:solidFill>
                </a:endParaRPr>
              </a:p>
              <a:p>
                <a:pPr marL="514350" indent="-514350">
                  <a:buFont typeface="Arial" panose="020B0604020202020204" pitchFamily="34" charset="0"/>
                  <a:buChar char="•"/>
                </a:pPr>
                <a:r>
                  <a:rPr lang="zh-CN" altLang="en-US" sz="1800" dirty="0"/>
                  <a:t>证明：</a:t>
                </a:r>
                <a:endParaRPr lang="en-US" altLang="zh-CN" sz="1800" dirty="0"/>
              </a:p>
              <a:p>
                <a:r>
                  <a:rPr lang="zh-CN" altLang="en-US" sz="1800" dirty="0"/>
                  <a:t>设</a:t>
                </a:r>
                <a14:m>
                  <m:oMath xmlns:m="http://schemas.openxmlformats.org/officeDocument/2006/math">
                    <m:r>
                      <a:rPr lang="en-US" altLang="zh-CN" sz="1800" b="0" i="1" smtClean="0">
                        <a:latin typeface="Cambria Math" panose="02040503050406030204" pitchFamily="18" charset="0"/>
                      </a:rPr>
                      <m:t> </m:t>
                    </m:r>
                    <m:r>
                      <m:rPr>
                        <m:sty m:val="p"/>
                      </m:rPr>
                      <a:rPr lang="en-US" altLang="zh-CN" sz="1800" i="1">
                        <a:latin typeface="Cambria Math" panose="02040503050406030204" pitchFamily="18" charset="0"/>
                      </a:rPr>
                      <m:t>f</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r>
                      <a:rPr lang="en-US" altLang="zh-CN" sz="1800" b="0" i="1" smtClean="0">
                        <a:latin typeface="Cambria Math" panose="02040503050406030204" pitchFamily="18" charset="0"/>
                      </a:rPr>
                      <m:t>)</m:t>
                    </m:r>
                    <m:r>
                      <a:rPr lang="zh-CN" altLang="en-US" sz="1800" i="1">
                        <a:latin typeface="Cambria Math" panose="02040503050406030204" pitchFamily="18" charset="0"/>
                      </a:rPr>
                      <m:t>为</m:t>
                    </m:r>
                  </m:oMath>
                </a14:m>
                <a:r>
                  <a:rPr lang="zh-CN" altLang="en-US" sz="1800" dirty="0"/>
                  <a:t>原图像，</a:t>
                </a:r>
                <a14:m>
                  <m:oMath xmlns:m="http://schemas.openxmlformats.org/officeDocument/2006/math">
                    <m:r>
                      <a:rPr lang="en-US" altLang="zh-CN" sz="1800" b="0" i="1" smtClean="0">
                        <a:latin typeface="Cambria Math" panose="02040503050406030204" pitchFamily="18" charset="0"/>
                      </a:rPr>
                      <m:t>𝑤</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r>
                      <a:rPr lang="en-US" altLang="zh-CN" sz="1800" b="0" i="1" smtClean="0">
                        <a:latin typeface="Cambria Math" panose="02040503050406030204" pitchFamily="18" charset="0"/>
                      </a:rPr>
                      <m:t>)</m:t>
                    </m:r>
                  </m:oMath>
                </a14:m>
                <a:r>
                  <a:rPr lang="en-US" altLang="zh-CN" sz="1800" dirty="0"/>
                  <a:t> </a:t>
                </a:r>
                <a:r>
                  <a:rPr lang="zh-CN" altLang="en-US" sz="1800" dirty="0"/>
                  <a:t>为加性白噪声噪声。则带噪图像</a:t>
                </a:r>
                <a14:m>
                  <m:oMath xmlns:m="http://schemas.openxmlformats.org/officeDocument/2006/math">
                    <m:r>
                      <a:rPr lang="en-US" altLang="zh-CN" sz="1800" b="0" i="1" smtClean="0">
                        <a:latin typeface="Cambria Math" panose="02040503050406030204" pitchFamily="18" charset="0"/>
                      </a:rPr>
                      <m:t>𝑔</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e>
                    </m:d>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𝑓</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e>
                    </m:d>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𝑤</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e>
                    </m:d>
                    <m:r>
                      <a:rPr lang="zh-CN" altLang="en-US" sz="1800" i="1">
                        <a:latin typeface="Cambria Math" panose="02040503050406030204" pitchFamily="18" charset="0"/>
                      </a:rPr>
                      <m:t>。</m:t>
                    </m:r>
                  </m:oMath>
                </a14:m>
                <a:endParaRPr lang="en-US" altLang="zh-CN" sz="1800" dirty="0"/>
              </a:p>
              <a:p>
                <a:r>
                  <a:rPr lang="zh-CN" altLang="en-US" sz="1800" dirty="0"/>
                  <a:t>优化后的图像为</a:t>
                </a:r>
                <a14:m>
                  <m:oMath xmlns:m="http://schemas.openxmlformats.org/officeDocument/2006/math">
                    <m:acc>
                      <m:accPr>
                        <m:chr m:val="̅"/>
                        <m:ctrlPr>
                          <a:rPr lang="zh-CN" altLang="en-US" sz="1800" i="1" smtClean="0">
                            <a:latin typeface="Cambria Math" panose="02040503050406030204" pitchFamily="18" charset="0"/>
                          </a:rPr>
                        </m:ctrlPr>
                      </m:accPr>
                      <m:e>
                        <m:r>
                          <m:rPr>
                            <m:sty m:val="p"/>
                          </m:rPr>
                          <a:rPr lang="en-US" altLang="zh-CN" sz="1800" i="1">
                            <a:latin typeface="Cambria Math" panose="02040503050406030204" pitchFamily="18" charset="0"/>
                          </a:rPr>
                          <m:t>g</m:t>
                        </m:r>
                      </m:e>
                    </m:acc>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e>
                    </m:d>
                    <m:r>
                      <a:rPr lang="en-US" altLang="zh-CN" sz="1800" b="0" i="1" smtClean="0">
                        <a:latin typeface="Cambria Math" panose="02040503050406030204" pitchFamily="18" charset="0"/>
                      </a:rPr>
                      <m:t>=</m:t>
                    </m:r>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1</m:t>
                        </m:r>
                      </m:num>
                      <m:den>
                        <m:r>
                          <a:rPr lang="en-US" altLang="zh-CN" sz="1800" b="0" i="1" smtClean="0">
                            <a:latin typeface="Cambria Math" panose="02040503050406030204" pitchFamily="18" charset="0"/>
                          </a:rPr>
                          <m:t>𝐾</m:t>
                        </m:r>
                      </m:den>
                    </m:f>
                    <m:sSub>
                      <m:sSubPr>
                        <m:ctrlPr>
                          <a:rPr lang="en-US" altLang="zh-CN" sz="1800" b="0" i="1" smtClean="0">
                            <a:latin typeface="Cambria Math" panose="02040503050406030204" pitchFamily="18" charset="0"/>
                          </a:rPr>
                        </m:ctrlPr>
                      </m:sSubPr>
                      <m:e>
                        <m:nary>
                          <m:naryPr>
                            <m:chr m:val="∑"/>
                            <m:ctrlPr>
                              <a:rPr lang="en-US" altLang="zh-CN" sz="1800" b="0" i="1" smtClean="0">
                                <a:latin typeface="Cambria Math" panose="02040503050406030204" pitchFamily="18" charset="0"/>
                              </a:rPr>
                            </m:ctrlPr>
                          </m:naryPr>
                          <m:sub>
                            <m:r>
                              <m:rPr>
                                <m:brk m:alnAt="23"/>
                              </m:rPr>
                              <a:rPr lang="en-US" altLang="zh-CN" sz="1800" b="0" i="1" smtClean="0">
                                <a:latin typeface="Cambria Math" panose="02040503050406030204" pitchFamily="18" charset="0"/>
                              </a:rPr>
                              <m:t>𝑖</m:t>
                            </m:r>
                            <m:r>
                              <a:rPr lang="en-US" altLang="zh-CN" sz="1800" b="0" i="1" smtClean="0">
                                <a:latin typeface="Cambria Math" panose="02040503050406030204" pitchFamily="18" charset="0"/>
                              </a:rPr>
                              <m:t>=</m:t>
                            </m:r>
                            <m:r>
                              <m:rPr>
                                <m:brk m:alnAt="23"/>
                              </m:rP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𝐾</m:t>
                            </m:r>
                          </m:sup>
                          <m:e>
                            <m:r>
                              <m:rPr>
                                <m:sty m:val="p"/>
                              </m:rPr>
                              <a:rPr lang="en-US" altLang="zh-CN" sz="1800" i="1">
                                <a:latin typeface="Cambria Math" panose="02040503050406030204" pitchFamily="18" charset="0"/>
                              </a:rPr>
                              <m:t>g</m:t>
                            </m:r>
                          </m:e>
                        </m:nary>
                      </m:e>
                      <m:sub>
                        <m:r>
                          <a:rPr lang="en-US" altLang="zh-CN" sz="1800" b="0" i="1" smtClean="0">
                            <a:latin typeface="Cambria Math" panose="02040503050406030204" pitchFamily="18" charset="0"/>
                          </a:rPr>
                          <m:t>𝑖</m:t>
                        </m:r>
                      </m:sub>
                    </m:sSub>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r>
                      <a:rPr lang="en-US" altLang="zh-CN" sz="1800" b="0" i="1" smtClean="0">
                        <a:latin typeface="Cambria Math" panose="02040503050406030204" pitchFamily="18" charset="0"/>
                      </a:rPr>
                      <m:t>)</m:t>
                    </m:r>
                  </m:oMath>
                </a14:m>
                <a:endParaRPr lang="en-US" altLang="zh-CN" sz="1800" dirty="0"/>
              </a:p>
              <a:p>
                <a:r>
                  <a:rPr lang="zh-CN" altLang="en-US" sz="1800" dirty="0"/>
                  <a:t>化简</a:t>
                </a:r>
                <a:endParaRPr lang="en-US" altLang="zh-CN" sz="18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acc>
                        <m:accPr>
                          <m:chr m:val="̅"/>
                          <m:ctrlPr>
                            <a:rPr lang="zh-CN" altLang="en-US" sz="1800" i="1" smtClean="0">
                              <a:latin typeface="Cambria Math" panose="02040503050406030204" pitchFamily="18" charset="0"/>
                            </a:rPr>
                          </m:ctrlPr>
                        </m:accPr>
                        <m:e>
                          <m:r>
                            <a:rPr lang="en-US" altLang="zh-CN" sz="1800" b="0" i="1" smtClean="0">
                              <a:latin typeface="Cambria Math" panose="02040503050406030204" pitchFamily="18" charset="0"/>
                            </a:rPr>
                            <m:t>𝑔</m:t>
                          </m:r>
                        </m:e>
                      </m:acc>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e>
                      </m:d>
                      <m:r>
                        <a:rPr lang="en-US" altLang="zh-CN" sz="1800" b="0" i="1" smtClean="0">
                          <a:latin typeface="Cambria Math" panose="02040503050406030204" pitchFamily="18" charset="0"/>
                        </a:rPr>
                        <m:t>=</m:t>
                      </m:r>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1</m:t>
                          </m:r>
                        </m:num>
                        <m:den>
                          <m:r>
                            <a:rPr lang="en-US" altLang="zh-CN" sz="1800" b="0" i="1" smtClean="0">
                              <a:latin typeface="Cambria Math" panose="02040503050406030204" pitchFamily="18" charset="0"/>
                            </a:rPr>
                            <m:t>𝐾</m:t>
                          </m:r>
                        </m:den>
                      </m:f>
                      <m:nary>
                        <m:naryPr>
                          <m:chr m:val="∑"/>
                          <m:ctrlPr>
                            <a:rPr lang="en-US" altLang="zh-CN" sz="1800" b="0" i="1" smtClean="0">
                              <a:latin typeface="Cambria Math" panose="02040503050406030204" pitchFamily="18" charset="0"/>
                            </a:rPr>
                          </m:ctrlPr>
                        </m:naryPr>
                        <m:sub>
                          <m:r>
                            <m:rPr>
                              <m:brk m:alnAt="23"/>
                            </m:rPr>
                            <a:rPr lang="en-US" altLang="zh-CN" sz="1800" b="0" i="1" smtClean="0">
                              <a:latin typeface="Cambria Math" panose="02040503050406030204" pitchFamily="18" charset="0"/>
                            </a:rPr>
                            <m:t>𝑖</m:t>
                          </m:r>
                          <m:r>
                            <a:rPr lang="en-US" altLang="zh-CN" sz="1800" b="0" i="1" smtClean="0">
                              <a:latin typeface="Cambria Math" panose="02040503050406030204" pitchFamily="18" charset="0"/>
                            </a:rPr>
                            <m:t>=</m:t>
                          </m:r>
                          <m:r>
                            <m:rPr>
                              <m:brk m:alnAt="23"/>
                            </m:rP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𝐾</m:t>
                          </m:r>
                        </m:sup>
                        <m:e>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𝑔</m:t>
                              </m:r>
                            </m:e>
                            <m:sub>
                              <m:r>
                                <a:rPr lang="en-US" altLang="zh-CN" sz="1800" b="0" i="1" smtClean="0">
                                  <a:latin typeface="Cambria Math" panose="02040503050406030204" pitchFamily="18" charset="0"/>
                                </a:rPr>
                                <m:t>𝑖</m:t>
                              </m:r>
                            </m:sub>
                          </m:sSub>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r>
                            <a:rPr lang="en-US" altLang="zh-CN" sz="1800" b="0" i="1" smtClean="0">
                              <a:latin typeface="Cambria Math" panose="02040503050406030204" pitchFamily="18" charset="0"/>
                            </a:rPr>
                            <m:t>)</m:t>
                          </m:r>
                        </m:e>
                      </m:nary>
                      <m:r>
                        <a:rPr lang="en-US" altLang="zh-CN" sz="1800" b="0" i="1" smtClean="0">
                          <a:latin typeface="Cambria Math" panose="02040503050406030204" pitchFamily="18" charset="0"/>
                        </a:rPr>
                        <m:t>=</m:t>
                      </m:r>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1</m:t>
                          </m:r>
                        </m:num>
                        <m:den>
                          <m:r>
                            <a:rPr lang="en-US" altLang="zh-CN" sz="1800" b="0" i="1" smtClean="0">
                              <a:latin typeface="Cambria Math" panose="02040503050406030204" pitchFamily="18" charset="0"/>
                            </a:rPr>
                            <m:t>𝐾</m:t>
                          </m:r>
                        </m:den>
                      </m:f>
                      <m:nary>
                        <m:naryPr>
                          <m:chr m:val="∑"/>
                          <m:limLoc m:val="subSup"/>
                          <m:ctrlPr>
                            <a:rPr lang="en-US" altLang="zh-CN" sz="1800" b="0" i="1" smtClean="0">
                              <a:latin typeface="Cambria Math" panose="02040503050406030204" pitchFamily="18" charset="0"/>
                            </a:rPr>
                          </m:ctrlPr>
                        </m:naryPr>
                        <m:sub>
                          <m:r>
                            <m:rPr>
                              <m:brk m:alnAt="25"/>
                            </m:rPr>
                            <a:rPr lang="en-US" altLang="zh-CN" sz="1800" b="0" i="1" smtClean="0">
                              <a:latin typeface="Cambria Math" panose="02040503050406030204" pitchFamily="18" charset="0"/>
                            </a:rPr>
                            <m:t>𝑖</m:t>
                          </m:r>
                          <m:r>
                            <a:rPr lang="en-US" altLang="zh-CN" sz="1800" b="0" i="1" smtClean="0">
                              <a:latin typeface="Cambria Math" panose="02040503050406030204" pitchFamily="18" charset="0"/>
                            </a:rPr>
                            <m:t>=</m:t>
                          </m:r>
                          <m:r>
                            <m:rPr>
                              <m:brk m:alnAt="25"/>
                            </m:rP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𝐾</m:t>
                          </m:r>
                        </m:sup>
                        <m:e>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𝑓</m:t>
                              </m:r>
                            </m:e>
                            <m:sub>
                              <m:r>
                                <a:rPr lang="en-US" altLang="zh-CN" sz="1800" b="0" i="1" smtClean="0">
                                  <a:latin typeface="Cambria Math" panose="02040503050406030204" pitchFamily="18" charset="0"/>
                                </a:rPr>
                                <m:t>𝑖</m:t>
                              </m:r>
                            </m:sub>
                          </m:sSub>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e>
                          </m:d>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𝑖</m:t>
                              </m:r>
                            </m:sub>
                          </m:sSub>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r>
                            <a:rPr lang="en-US" altLang="zh-CN" sz="1800" b="0" i="1" smtClean="0">
                              <a:latin typeface="Cambria Math" panose="02040503050406030204" pitchFamily="18" charset="0"/>
                            </a:rPr>
                            <m:t>)</m:t>
                          </m:r>
                        </m:e>
                      </m:nary>
                    </m:oMath>
                  </m:oMathPara>
                </a14:m>
                <a:endParaRPr lang="en-US" altLang="zh-CN" sz="180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5473193" cy="5117592"/>
              </a:xfrm>
              <a:blipFill>
                <a:blip r:embed="rId2"/>
                <a:stretch>
                  <a:fillRect l="-66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内容占位符 2">
                <a:extLst>
                  <a:ext uri="{FF2B5EF4-FFF2-40B4-BE49-F238E27FC236}">
                    <a16:creationId xmlns:a16="http://schemas.microsoft.com/office/drawing/2014/main" id="{DAEC48A5-57FB-8D4F-E8D5-4000ACD65B01}"/>
                  </a:ext>
                </a:extLst>
              </p:cNvPr>
              <p:cNvSpPr txBox="1">
                <a:spLocks/>
              </p:cNvSpPr>
              <p:nvPr/>
            </p:nvSpPr>
            <p:spPr>
              <a:xfrm>
                <a:off x="5994400" y="1408176"/>
                <a:ext cx="5473193" cy="5117592"/>
              </a:xfrm>
              <a:prstGeom prst="rect">
                <a:avLst/>
              </a:prstGeom>
            </p:spPr>
            <p:txBody>
              <a:bodyPr vert="horz" lIns="91440" tIns="45720" rIns="91440" bIns="45720" rtlCol="0">
                <a:normAutofit fontScale="85000" lnSpcReduction="10000"/>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𝑓</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e>
                      </m:d>
                      <m:r>
                        <a:rPr lang="en-US" altLang="zh-CN" sz="1800" b="0" i="1" smtClean="0">
                          <a:latin typeface="Cambria Math" panose="02040503050406030204" pitchFamily="18" charset="0"/>
                        </a:rPr>
                        <m:t>+</m:t>
                      </m:r>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1</m:t>
                          </m:r>
                        </m:num>
                        <m:den>
                          <m:r>
                            <a:rPr lang="en-US" altLang="zh-CN" sz="1800" b="0" i="1" smtClean="0">
                              <a:latin typeface="Cambria Math" panose="02040503050406030204" pitchFamily="18" charset="0"/>
                            </a:rPr>
                            <m:t>𝐾</m:t>
                          </m:r>
                        </m:den>
                      </m:f>
                      <m:nary>
                        <m:naryPr>
                          <m:chr m:val="∑"/>
                          <m:ctrlPr>
                            <a:rPr lang="en-US" altLang="zh-CN" sz="1800" b="0" i="1" smtClean="0">
                              <a:latin typeface="Cambria Math" panose="02040503050406030204" pitchFamily="18" charset="0"/>
                            </a:rPr>
                          </m:ctrlPr>
                        </m:naryPr>
                        <m:sub>
                          <m:r>
                            <m:rPr>
                              <m:brk m:alnAt="23"/>
                            </m:rPr>
                            <a:rPr lang="en-US" altLang="zh-CN" sz="1800" b="0" i="1" smtClean="0">
                              <a:latin typeface="Cambria Math" panose="02040503050406030204" pitchFamily="18" charset="0"/>
                            </a:rPr>
                            <m:t>𝑖</m:t>
                          </m:r>
                          <m:r>
                            <a:rPr lang="en-US" altLang="zh-CN" sz="1800" b="0" i="1" smtClean="0">
                              <a:latin typeface="Cambria Math" panose="02040503050406030204" pitchFamily="18" charset="0"/>
                            </a:rPr>
                            <m:t>=</m:t>
                          </m:r>
                          <m:r>
                            <m:rPr>
                              <m:brk m:alnAt="23"/>
                            </m:rP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𝐾</m:t>
                          </m:r>
                        </m:sup>
                        <m:e>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𝑖</m:t>
                              </m:r>
                            </m:sub>
                          </m:sSub>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r>
                            <a:rPr lang="en-US" altLang="zh-CN" sz="1800" b="0" i="1" smtClean="0">
                              <a:latin typeface="Cambria Math" panose="02040503050406030204" pitchFamily="18" charset="0"/>
                            </a:rPr>
                            <m:t>)</m:t>
                          </m:r>
                        </m:e>
                      </m:nary>
                    </m:oMath>
                  </m:oMathPara>
                </a14:m>
                <a:endParaRPr lang="en-US" altLang="zh-CN" sz="1800" dirty="0"/>
              </a:p>
              <a:p>
                <a:r>
                  <a:rPr lang="zh-CN" altLang="en-US" sz="1800" dirty="0"/>
                  <a:t>因为</a:t>
                </a:r>
                <a14:m>
                  <m:oMath xmlns:m="http://schemas.openxmlformats.org/officeDocument/2006/math">
                    <m:r>
                      <a:rPr lang="en-US" altLang="zh-CN" sz="1800" b="0" i="1" smtClean="0">
                        <a:latin typeface="Cambria Math" panose="02040503050406030204" pitchFamily="18" charset="0"/>
                      </a:rPr>
                      <m:t>𝐸</m:t>
                    </m:r>
                    <m:d>
                      <m:dPr>
                        <m:begChr m:val="{"/>
                        <m:endChr m:val="}"/>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𝑊</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e>
                        </m:d>
                      </m:e>
                    </m:d>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0</m:t>
                    </m:r>
                    <m:r>
                      <a:rPr lang="en-US" altLang="zh-CN" sz="1800" b="0" i="1" smtClean="0">
                        <a:latin typeface="Cambria Math" panose="02040503050406030204" pitchFamily="18" charset="0"/>
                      </a:rPr>
                      <m:t>, </m:t>
                    </m:r>
                    <m:r>
                      <a:rPr lang="en-US" altLang="zh-CN" sz="1800" b="0" i="1" smtClean="0">
                        <a:latin typeface="Cambria Math" panose="02040503050406030204" pitchFamily="18" charset="0"/>
                      </a:rPr>
                      <m:t>𝑉𝑎𝑟</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𝑊</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e>
                        </m:d>
                      </m:e>
                    </m:d>
                    <m:r>
                      <a:rPr lang="en-US" altLang="zh-CN" sz="1800" b="0" i="1" smtClean="0">
                        <a:latin typeface="Cambria Math" panose="02040503050406030204" pitchFamily="18" charset="0"/>
                      </a:rPr>
                      <m:t>= </m:t>
                    </m:r>
                    <m:sSup>
                      <m:sSupPr>
                        <m:ctrlPr>
                          <a:rPr lang="en-US" altLang="zh-CN" sz="1800" b="0" i="1" smtClean="0">
                            <a:latin typeface="Cambria Math" panose="02040503050406030204" pitchFamily="18" charset="0"/>
                          </a:rPr>
                        </m:ctrlPr>
                      </m:sSupPr>
                      <m:e>
                        <m:r>
                          <a:rPr lang="zh-CN" altLang="en-US" sz="1800" b="0" i="1" smtClean="0">
                            <a:latin typeface="Cambria Math" panose="02040503050406030204" pitchFamily="18" charset="0"/>
                          </a:rPr>
                          <m:t>𝜎</m:t>
                        </m:r>
                      </m:e>
                      <m:sup>
                        <m:r>
                          <a:rPr lang="en-US" altLang="zh-CN" sz="1800" b="0" i="1" smtClean="0">
                            <a:latin typeface="Cambria Math" panose="02040503050406030204" pitchFamily="18" charset="0"/>
                          </a:rPr>
                          <m:t>2</m:t>
                        </m:r>
                      </m:sup>
                    </m:sSup>
                    <m:r>
                      <a:rPr lang="zh-CN" altLang="en-US" sz="1800" i="1">
                        <a:latin typeface="Cambria Math" panose="02040503050406030204" pitchFamily="18" charset="0"/>
                      </a:rPr>
                      <m:t>。</m:t>
                    </m:r>
                  </m:oMath>
                </a14:m>
                <a:r>
                  <a:rPr lang="zh-CN" altLang="en-US" sz="1800" dirty="0"/>
                  <a:t>所以</a:t>
                </a:r>
                <a:endParaRPr lang="en-US" altLang="zh-CN" sz="1800" dirty="0"/>
              </a:p>
              <a:p>
                <a14:m>
                  <m:oMath xmlns:m="http://schemas.openxmlformats.org/officeDocument/2006/math">
                    <m:r>
                      <a:rPr lang="en-US" altLang="zh-CN" sz="1800" b="0" i="1" smtClean="0">
                        <a:solidFill>
                          <a:srgbClr val="FF0000"/>
                        </a:solidFill>
                        <a:latin typeface="Cambria Math" panose="02040503050406030204" pitchFamily="18" charset="0"/>
                      </a:rPr>
                      <m:t>𝐸</m:t>
                    </m:r>
                    <m:d>
                      <m:dPr>
                        <m:begChr m:val="{"/>
                        <m:endChr m:val="}"/>
                        <m:ctrlPr>
                          <a:rPr lang="en-US" altLang="zh-CN" sz="1800" b="0" i="1" smtClean="0">
                            <a:solidFill>
                              <a:srgbClr val="FF0000"/>
                            </a:solidFill>
                            <a:latin typeface="Cambria Math" panose="02040503050406030204" pitchFamily="18" charset="0"/>
                          </a:rPr>
                        </m:ctrlPr>
                      </m:dPr>
                      <m:e>
                        <m:acc>
                          <m:accPr>
                            <m:chr m:val="̅"/>
                            <m:ctrlPr>
                              <a:rPr lang="en-US" altLang="zh-CN" sz="1800" b="0" i="1" smtClean="0">
                                <a:solidFill>
                                  <a:srgbClr val="FF0000"/>
                                </a:solidFill>
                                <a:latin typeface="Cambria Math" panose="02040503050406030204" pitchFamily="18" charset="0"/>
                              </a:rPr>
                            </m:ctrlPr>
                          </m:accPr>
                          <m:e>
                            <m:r>
                              <a:rPr lang="en-US" altLang="zh-CN" sz="1800" b="0" i="1" smtClean="0">
                                <a:solidFill>
                                  <a:srgbClr val="FF0000"/>
                                </a:solidFill>
                                <a:latin typeface="Cambria Math" panose="02040503050406030204" pitchFamily="18" charset="0"/>
                              </a:rPr>
                              <m:t>𝑔</m:t>
                            </m:r>
                          </m:e>
                        </m:acc>
                        <m:d>
                          <m:dPr>
                            <m:ctrlPr>
                              <a:rPr lang="en-US" altLang="zh-CN" sz="1800" b="0" i="1" smtClean="0">
                                <a:solidFill>
                                  <a:srgbClr val="FF0000"/>
                                </a:solidFill>
                                <a:latin typeface="Cambria Math" panose="02040503050406030204" pitchFamily="18" charset="0"/>
                              </a:rPr>
                            </m:ctrlPr>
                          </m:dPr>
                          <m:e>
                            <m:r>
                              <a:rPr lang="en-US" altLang="zh-CN" sz="1800" b="0" i="1" smtClean="0">
                                <a:solidFill>
                                  <a:srgbClr val="FF0000"/>
                                </a:solidFill>
                                <a:latin typeface="Cambria Math" panose="02040503050406030204" pitchFamily="18" charset="0"/>
                              </a:rPr>
                              <m:t>𝑥</m:t>
                            </m:r>
                            <m:r>
                              <a:rPr lang="en-US" altLang="zh-CN" sz="1800" b="0" i="1" smtClean="0">
                                <a:solidFill>
                                  <a:srgbClr val="FF0000"/>
                                </a:solidFill>
                                <a:latin typeface="Cambria Math" panose="02040503050406030204" pitchFamily="18" charset="0"/>
                              </a:rPr>
                              <m:t>,</m:t>
                            </m:r>
                            <m:r>
                              <a:rPr lang="en-US" altLang="zh-CN" sz="1800" b="0" i="1" smtClean="0">
                                <a:solidFill>
                                  <a:srgbClr val="FF0000"/>
                                </a:solidFill>
                                <a:latin typeface="Cambria Math" panose="02040503050406030204" pitchFamily="18" charset="0"/>
                              </a:rPr>
                              <m:t>𝑦</m:t>
                            </m:r>
                          </m:e>
                        </m:d>
                      </m:e>
                    </m:d>
                    <m:r>
                      <a:rPr lang="en-US" altLang="zh-CN" sz="1800" b="0" i="1" smtClean="0">
                        <a:solidFill>
                          <a:srgbClr val="FF0000"/>
                        </a:solidFill>
                        <a:latin typeface="Cambria Math" panose="02040503050406030204" pitchFamily="18" charset="0"/>
                      </a:rPr>
                      <m:t>=</m:t>
                    </m:r>
                    <m:r>
                      <a:rPr lang="en-US" altLang="zh-CN" sz="1800" b="0" i="1" smtClean="0">
                        <a:solidFill>
                          <a:srgbClr val="FF0000"/>
                        </a:solidFill>
                        <a:latin typeface="Cambria Math" panose="02040503050406030204" pitchFamily="18" charset="0"/>
                      </a:rPr>
                      <m:t>𝑓</m:t>
                    </m:r>
                    <m:d>
                      <m:dPr>
                        <m:ctrlPr>
                          <a:rPr lang="en-US" altLang="zh-CN" sz="1800" b="0" i="1" smtClean="0">
                            <a:solidFill>
                              <a:srgbClr val="FF0000"/>
                            </a:solidFill>
                            <a:latin typeface="Cambria Math" panose="02040503050406030204" pitchFamily="18" charset="0"/>
                          </a:rPr>
                        </m:ctrlPr>
                      </m:dPr>
                      <m:e>
                        <m:r>
                          <a:rPr lang="en-US" altLang="zh-CN" sz="1800" b="0" i="1" smtClean="0">
                            <a:solidFill>
                              <a:srgbClr val="FF0000"/>
                            </a:solidFill>
                            <a:latin typeface="Cambria Math" panose="02040503050406030204" pitchFamily="18" charset="0"/>
                          </a:rPr>
                          <m:t>𝑥</m:t>
                        </m:r>
                        <m:r>
                          <a:rPr lang="en-US" altLang="zh-CN" sz="1800" b="0" i="1" smtClean="0">
                            <a:solidFill>
                              <a:srgbClr val="FF0000"/>
                            </a:solidFill>
                            <a:latin typeface="Cambria Math" panose="02040503050406030204" pitchFamily="18" charset="0"/>
                          </a:rPr>
                          <m:t>,</m:t>
                        </m:r>
                        <m:r>
                          <a:rPr lang="en-US" altLang="zh-CN" sz="1800" b="0" i="1" smtClean="0">
                            <a:solidFill>
                              <a:srgbClr val="FF0000"/>
                            </a:solidFill>
                            <a:latin typeface="Cambria Math" panose="02040503050406030204" pitchFamily="18" charset="0"/>
                          </a:rPr>
                          <m:t>𝑦</m:t>
                        </m:r>
                      </m:e>
                    </m:d>
                  </m:oMath>
                </a14:m>
                <a:r>
                  <a:rPr lang="zh-CN" altLang="en-US" sz="1800" dirty="0"/>
                  <a:t>。</a:t>
                </a:r>
                <a:endParaRPr lang="en-US" altLang="zh-CN" sz="1800" dirty="0"/>
              </a:p>
              <a:p>
                <a:pPr/>
                <a14:m>
                  <m:oMathPara xmlns:m="http://schemas.openxmlformats.org/officeDocument/2006/math">
                    <m:oMathParaPr>
                      <m:jc m:val="centerGroup"/>
                    </m:oMathParaPr>
                    <m:oMath xmlns:m="http://schemas.openxmlformats.org/officeDocument/2006/math">
                      <m:r>
                        <a:rPr lang="en-US" altLang="zh-CN" sz="1800" b="0" i="1" smtClean="0">
                          <a:solidFill>
                            <a:srgbClr val="FF0000"/>
                          </a:solidFill>
                          <a:latin typeface="Cambria Math" panose="02040503050406030204" pitchFamily="18" charset="0"/>
                        </a:rPr>
                        <m:t>𝑉</m:t>
                      </m:r>
                      <m:r>
                        <m:rPr>
                          <m:sty m:val="p"/>
                        </m:rPr>
                        <a:rPr lang="en-US" altLang="zh-CN" sz="1800" i="1">
                          <a:solidFill>
                            <a:srgbClr val="FF0000"/>
                          </a:solidFill>
                          <a:latin typeface="Cambria Math" panose="02040503050406030204" pitchFamily="18" charset="0"/>
                        </a:rPr>
                        <m:t>a</m:t>
                      </m:r>
                      <m:r>
                        <a:rPr lang="en-US" altLang="zh-CN" sz="1800" b="0" i="1" smtClean="0">
                          <a:solidFill>
                            <a:srgbClr val="FF0000"/>
                          </a:solidFill>
                          <a:latin typeface="Cambria Math" panose="02040503050406030204" pitchFamily="18" charset="0"/>
                        </a:rPr>
                        <m:t>𝑟</m:t>
                      </m:r>
                      <m:d>
                        <m:dPr>
                          <m:ctrlPr>
                            <a:rPr lang="en-US" altLang="zh-CN" sz="1800" b="0" i="1" smtClean="0">
                              <a:solidFill>
                                <a:srgbClr val="FF0000"/>
                              </a:solidFill>
                              <a:latin typeface="Cambria Math" panose="02040503050406030204" pitchFamily="18" charset="0"/>
                            </a:rPr>
                          </m:ctrlPr>
                        </m:dPr>
                        <m:e>
                          <m:acc>
                            <m:accPr>
                              <m:chr m:val="̅"/>
                              <m:ctrlPr>
                                <a:rPr lang="en-US" altLang="zh-CN" sz="1800" b="0" i="1" smtClean="0">
                                  <a:solidFill>
                                    <a:srgbClr val="FF0000"/>
                                  </a:solidFill>
                                  <a:latin typeface="Cambria Math" panose="02040503050406030204" pitchFamily="18" charset="0"/>
                                </a:rPr>
                              </m:ctrlPr>
                            </m:accPr>
                            <m:e>
                              <m:r>
                                <a:rPr lang="en-US" altLang="zh-CN" sz="1800" b="0" i="1" smtClean="0">
                                  <a:solidFill>
                                    <a:srgbClr val="FF0000"/>
                                  </a:solidFill>
                                  <a:latin typeface="Cambria Math" panose="02040503050406030204" pitchFamily="18" charset="0"/>
                                </a:rPr>
                                <m:t>𝑔</m:t>
                              </m:r>
                            </m:e>
                          </m:acc>
                          <m:d>
                            <m:dPr>
                              <m:ctrlPr>
                                <a:rPr lang="en-US" altLang="zh-CN" sz="1800" b="0" i="1" smtClean="0">
                                  <a:solidFill>
                                    <a:srgbClr val="FF0000"/>
                                  </a:solidFill>
                                  <a:latin typeface="Cambria Math" panose="02040503050406030204" pitchFamily="18" charset="0"/>
                                </a:rPr>
                              </m:ctrlPr>
                            </m:dPr>
                            <m:e>
                              <m:r>
                                <a:rPr lang="en-US" altLang="zh-CN" sz="1800" b="0" i="1" smtClean="0">
                                  <a:solidFill>
                                    <a:srgbClr val="FF0000"/>
                                  </a:solidFill>
                                  <a:latin typeface="Cambria Math" panose="02040503050406030204" pitchFamily="18" charset="0"/>
                                </a:rPr>
                                <m:t>𝑥</m:t>
                              </m:r>
                              <m:r>
                                <a:rPr lang="en-US" altLang="zh-CN" sz="1800" b="0" i="1" smtClean="0">
                                  <a:solidFill>
                                    <a:srgbClr val="FF0000"/>
                                  </a:solidFill>
                                  <a:latin typeface="Cambria Math" panose="02040503050406030204" pitchFamily="18" charset="0"/>
                                </a:rPr>
                                <m:t>,</m:t>
                              </m:r>
                              <m:r>
                                <a:rPr lang="en-US" altLang="zh-CN" sz="1800" b="0" i="1" smtClean="0">
                                  <a:solidFill>
                                    <a:srgbClr val="FF0000"/>
                                  </a:solidFill>
                                  <a:latin typeface="Cambria Math" panose="02040503050406030204" pitchFamily="18" charset="0"/>
                                </a:rPr>
                                <m:t>𝑦</m:t>
                              </m:r>
                            </m:e>
                          </m:d>
                        </m:e>
                      </m:d>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𝑉𝑎𝑟</m:t>
                      </m:r>
                      <m:r>
                        <a:rPr lang="en-US" altLang="zh-CN" sz="1800" b="0" i="1" smtClean="0">
                          <a:latin typeface="Cambria Math" panose="02040503050406030204" pitchFamily="18" charset="0"/>
                        </a:rPr>
                        <m:t>(</m:t>
                      </m:r>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1</m:t>
                          </m:r>
                        </m:num>
                        <m:den>
                          <m:r>
                            <a:rPr lang="en-US" altLang="zh-CN" sz="1800" b="0" i="1" smtClean="0">
                              <a:latin typeface="Cambria Math" panose="02040503050406030204" pitchFamily="18" charset="0"/>
                            </a:rPr>
                            <m:t>𝐾</m:t>
                          </m:r>
                        </m:den>
                      </m:f>
                      <m:nary>
                        <m:naryPr>
                          <m:chr m:val="∑"/>
                          <m:ctrlPr>
                            <a:rPr lang="en-US" altLang="zh-CN" sz="1800" b="0" i="1" smtClean="0">
                              <a:latin typeface="Cambria Math" panose="02040503050406030204" pitchFamily="18" charset="0"/>
                            </a:rPr>
                          </m:ctrlPr>
                        </m:naryPr>
                        <m:sub>
                          <m:r>
                            <m:rPr>
                              <m:brk m:alnAt="23"/>
                            </m:rPr>
                            <a:rPr lang="en-US" altLang="zh-CN" sz="1800" b="0" i="1" smtClean="0">
                              <a:latin typeface="Cambria Math" panose="02040503050406030204" pitchFamily="18" charset="0"/>
                            </a:rPr>
                            <m:t>𝑖</m:t>
                          </m:r>
                          <m:r>
                            <a:rPr lang="en-US" altLang="zh-CN" sz="1800" b="0" i="1" smtClean="0">
                              <a:latin typeface="Cambria Math" panose="02040503050406030204" pitchFamily="18" charset="0"/>
                            </a:rPr>
                            <m:t>=</m:t>
                          </m:r>
                          <m:r>
                            <m:rPr>
                              <m:brk m:alnAt="23"/>
                            </m:rP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𝐾</m:t>
                          </m:r>
                        </m:sup>
                        <m:e>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𝑖</m:t>
                              </m:r>
                            </m:sub>
                          </m:sSub>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r>
                            <a:rPr lang="en-US" altLang="zh-CN" sz="1800" b="0" i="1" smtClean="0">
                              <a:latin typeface="Cambria Math" panose="02040503050406030204" pitchFamily="18" charset="0"/>
                            </a:rPr>
                            <m:t>))</m:t>
                          </m:r>
                        </m:e>
                      </m:nary>
                      <m:r>
                        <a:rPr lang="en-US" altLang="zh-CN" sz="1800" b="0" i="1" smtClean="0">
                          <a:latin typeface="Cambria Math" panose="02040503050406030204" pitchFamily="18" charset="0"/>
                        </a:rPr>
                        <m:t>=</m:t>
                      </m:r>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1</m:t>
                          </m:r>
                        </m:num>
                        <m:den>
                          <m:sSup>
                            <m:sSupPr>
                              <m:ctrlPr>
                                <a:rPr lang="en-US" altLang="zh-CN" sz="1800" b="0" i="1" smtClean="0">
                                  <a:latin typeface="Cambria Math" panose="02040503050406030204" pitchFamily="18" charset="0"/>
                                </a:rPr>
                              </m:ctrlPr>
                            </m:sSupPr>
                            <m:e>
                              <m:r>
                                <a:rPr lang="en-US" altLang="zh-CN" sz="1800" b="0" i="1" smtClean="0">
                                  <a:latin typeface="Cambria Math" panose="02040503050406030204" pitchFamily="18" charset="0"/>
                                </a:rPr>
                                <m:t>𝐾</m:t>
                              </m:r>
                            </m:e>
                            <m:sup>
                              <m:r>
                                <a:rPr lang="en-US" altLang="zh-CN" sz="1800" b="0" i="1" smtClean="0">
                                  <a:latin typeface="Cambria Math" panose="02040503050406030204" pitchFamily="18" charset="0"/>
                                </a:rPr>
                                <m:t>2</m:t>
                              </m:r>
                            </m:sup>
                          </m:sSup>
                        </m:den>
                      </m:f>
                      <m:r>
                        <a:rPr lang="en-US" altLang="zh-CN" sz="1800" b="0" i="1" smtClean="0">
                          <a:latin typeface="Cambria Math" panose="02040503050406030204" pitchFamily="18" charset="0"/>
                        </a:rPr>
                        <m:t>𝑉𝑎𝑟</m:t>
                      </m:r>
                      <m:r>
                        <a:rPr lang="en-US" altLang="zh-CN" sz="1800" b="0" i="1" smtClean="0">
                          <a:latin typeface="Cambria Math" panose="02040503050406030204" pitchFamily="18" charset="0"/>
                        </a:rPr>
                        <m:t>(</m:t>
                      </m:r>
                      <m:nary>
                        <m:naryPr>
                          <m:chr m:val="∑"/>
                          <m:ctrlPr>
                            <a:rPr lang="en-US" altLang="zh-CN" sz="1800" b="0" i="1" smtClean="0">
                              <a:latin typeface="Cambria Math" panose="02040503050406030204" pitchFamily="18" charset="0"/>
                            </a:rPr>
                          </m:ctrlPr>
                        </m:naryPr>
                        <m:sub>
                          <m:r>
                            <m:rPr>
                              <m:brk m:alnAt="23"/>
                            </m:rPr>
                            <a:rPr lang="en-US" altLang="zh-CN" sz="1800" b="0" i="1" smtClean="0">
                              <a:latin typeface="Cambria Math" panose="02040503050406030204" pitchFamily="18" charset="0"/>
                            </a:rPr>
                            <m:t>𝑖</m:t>
                          </m:r>
                          <m:r>
                            <a:rPr lang="en-US" altLang="zh-CN" sz="1800" b="0" i="1" smtClean="0">
                              <a:latin typeface="Cambria Math" panose="02040503050406030204" pitchFamily="18" charset="0"/>
                            </a:rPr>
                            <m:t>=</m:t>
                          </m:r>
                          <m:r>
                            <m:rPr>
                              <m:brk m:alnAt="23"/>
                            </m:rP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𝐾</m:t>
                          </m:r>
                        </m:sup>
                        <m:e>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𝑖</m:t>
                              </m:r>
                            </m:sub>
                          </m:sSub>
                          <m:r>
                            <a:rPr lang="en-US" altLang="zh-CN" sz="1800" b="0" i="1" smtClean="0">
                              <a:latin typeface="Cambria Math" panose="02040503050406030204" pitchFamily="18" charset="0"/>
                            </a:rPr>
                            <m:t>(</m:t>
                          </m:r>
                          <m:r>
                            <a:rPr lang="en-US" altLang="zh-CN" sz="1800" i="1">
                              <a:latin typeface="Cambria Math" panose="02040503050406030204" pitchFamily="18" charset="0"/>
                            </a:rPr>
                            <m:t>𝑥</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𝑦</m:t>
                          </m:r>
                          <m:r>
                            <a:rPr lang="en-US" altLang="zh-CN" sz="1800" b="0" i="1" smtClean="0">
                              <a:latin typeface="Cambria Math" panose="02040503050406030204" pitchFamily="18" charset="0"/>
                            </a:rPr>
                            <m:t>))</m:t>
                          </m:r>
                        </m:e>
                      </m:nary>
                    </m:oMath>
                  </m:oMathPara>
                </a14:m>
                <a:endParaRPr lang="en-US" altLang="zh-CN" sz="1800" b="0" dirty="0"/>
              </a:p>
              <a:p>
                <a:r>
                  <a:rPr lang="zh-CN" altLang="en-US" sz="1800" dirty="0"/>
                  <a:t>因为，</a:t>
                </a:r>
                <a14:m>
                  <m:oMath xmlns:m="http://schemas.openxmlformats.org/officeDocument/2006/math">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1</m:t>
                        </m:r>
                      </m:sub>
                    </m:sSub>
                    <m:r>
                      <a:rPr lang="en-US" altLang="zh-CN" sz="1800" b="0" i="1" smtClean="0">
                        <a:latin typeface="Cambria Math" panose="02040503050406030204" pitchFamily="18" charset="0"/>
                      </a:rPr>
                      <m:t>, </m:t>
                    </m:r>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2</m:t>
                        </m:r>
                      </m:sub>
                    </m:sSub>
                    <m:r>
                      <a:rPr lang="en-US" altLang="zh-CN" sz="1800" b="0" i="1" smtClean="0">
                        <a:latin typeface="Cambria Math" panose="02040503050406030204" pitchFamily="18" charset="0"/>
                      </a:rPr>
                      <m:t>,…,</m:t>
                    </m:r>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𝐾</m:t>
                        </m:r>
                      </m:sub>
                    </m:sSub>
                  </m:oMath>
                </a14:m>
                <a:r>
                  <a:rPr lang="en-US" altLang="zh-CN" sz="1800" dirty="0"/>
                  <a:t> </a:t>
                </a:r>
                <a:r>
                  <a:rPr lang="zh-CN" altLang="en-US" sz="1800" dirty="0">
                    <a:solidFill>
                      <a:srgbClr val="00B0F0"/>
                    </a:solidFill>
                  </a:rPr>
                  <a:t>独立同分布</a:t>
                </a:r>
                <a:r>
                  <a:rPr lang="en-US" altLang="zh-CN" sz="1800" dirty="0">
                    <a:solidFill>
                      <a:srgbClr val="00B0F0"/>
                    </a:solidFill>
                  </a:rPr>
                  <a:t>(</a:t>
                </a:r>
                <a:r>
                  <a:rPr lang="en-US" altLang="zh-CN" sz="1800" dirty="0" err="1">
                    <a:solidFill>
                      <a:srgbClr val="00B0F0"/>
                    </a:solidFill>
                  </a:rPr>
                  <a:t>iid</a:t>
                </a:r>
                <a:r>
                  <a:rPr lang="en-US" altLang="zh-CN" sz="1800" dirty="0">
                    <a:solidFill>
                      <a:srgbClr val="00B0F0"/>
                    </a:solidFill>
                  </a:rPr>
                  <a:t>). </a:t>
                </a:r>
                <a14:m>
                  <m:oMath xmlns:m="http://schemas.openxmlformats.org/officeDocument/2006/math">
                    <m:r>
                      <a:rPr lang="en-US" altLang="zh-CN" sz="1800" b="0" i="1" smtClean="0">
                        <a:solidFill>
                          <a:srgbClr val="00B0F0"/>
                        </a:solidFill>
                        <a:latin typeface="Cambria Math" panose="02040503050406030204" pitchFamily="18" charset="0"/>
                      </a:rPr>
                      <m:t>𝐷</m:t>
                    </m:r>
                    <m:d>
                      <m:dPr>
                        <m:ctrlPr>
                          <a:rPr lang="en-US" altLang="zh-CN" sz="1800" b="0" i="1" smtClean="0">
                            <a:solidFill>
                              <a:srgbClr val="00B0F0"/>
                            </a:solidFill>
                            <a:latin typeface="Cambria Math" panose="02040503050406030204" pitchFamily="18" charset="0"/>
                          </a:rPr>
                        </m:ctrlPr>
                      </m:dPr>
                      <m:e>
                        <m:sSub>
                          <m:sSubPr>
                            <m:ctrlPr>
                              <a:rPr lang="en-US" altLang="zh-CN" sz="1800" b="0" i="1" smtClean="0">
                                <a:solidFill>
                                  <a:srgbClr val="00B0F0"/>
                                </a:solidFill>
                                <a:latin typeface="Cambria Math" panose="02040503050406030204" pitchFamily="18" charset="0"/>
                              </a:rPr>
                            </m:ctrlPr>
                          </m:sSubPr>
                          <m:e>
                            <m:r>
                              <a:rPr lang="en-US" altLang="zh-CN" sz="1800" b="0" i="1" smtClean="0">
                                <a:solidFill>
                                  <a:srgbClr val="00B0F0"/>
                                </a:solidFill>
                                <a:latin typeface="Cambria Math" panose="02040503050406030204" pitchFamily="18" charset="0"/>
                              </a:rPr>
                              <m:t>𝑥</m:t>
                            </m:r>
                          </m:e>
                          <m:sub>
                            <m:r>
                              <a:rPr lang="en-US" altLang="zh-CN" sz="1800" b="0" i="1" smtClean="0">
                                <a:solidFill>
                                  <a:srgbClr val="00B0F0"/>
                                </a:solidFill>
                                <a:latin typeface="Cambria Math" panose="02040503050406030204" pitchFamily="18" charset="0"/>
                              </a:rPr>
                              <m:t>1</m:t>
                            </m:r>
                          </m:sub>
                        </m:sSub>
                        <m:r>
                          <a:rPr lang="en-US" altLang="zh-CN" sz="1800" b="0" i="1" smtClean="0">
                            <a:solidFill>
                              <a:srgbClr val="00B0F0"/>
                            </a:solidFill>
                            <a:latin typeface="Cambria Math" panose="02040503050406030204" pitchFamily="18" charset="0"/>
                          </a:rPr>
                          <m:t>+</m:t>
                        </m:r>
                        <m:sSub>
                          <m:sSubPr>
                            <m:ctrlPr>
                              <a:rPr lang="en-US" altLang="zh-CN" sz="1800" b="0" i="1" smtClean="0">
                                <a:solidFill>
                                  <a:srgbClr val="00B0F0"/>
                                </a:solidFill>
                                <a:latin typeface="Cambria Math" panose="02040503050406030204" pitchFamily="18" charset="0"/>
                              </a:rPr>
                            </m:ctrlPr>
                          </m:sSubPr>
                          <m:e>
                            <m:r>
                              <a:rPr lang="en-US" altLang="zh-CN" sz="1800" b="0" i="1" smtClean="0">
                                <a:solidFill>
                                  <a:srgbClr val="00B0F0"/>
                                </a:solidFill>
                                <a:latin typeface="Cambria Math" panose="02040503050406030204" pitchFamily="18" charset="0"/>
                              </a:rPr>
                              <m:t>𝑥</m:t>
                            </m:r>
                          </m:e>
                          <m:sub>
                            <m:r>
                              <a:rPr lang="en-US" altLang="zh-CN" sz="1800" b="0" i="1" smtClean="0">
                                <a:solidFill>
                                  <a:srgbClr val="00B0F0"/>
                                </a:solidFill>
                                <a:latin typeface="Cambria Math" panose="02040503050406030204" pitchFamily="18" charset="0"/>
                              </a:rPr>
                              <m:t>2</m:t>
                            </m:r>
                          </m:sub>
                        </m:sSub>
                      </m:e>
                    </m:d>
                    <m:r>
                      <a:rPr lang="en-US" altLang="zh-CN" sz="1800" b="0" i="1" smtClean="0">
                        <a:solidFill>
                          <a:srgbClr val="00B0F0"/>
                        </a:solidFill>
                        <a:latin typeface="Cambria Math" panose="02040503050406030204" pitchFamily="18" charset="0"/>
                      </a:rPr>
                      <m:t>=</m:t>
                    </m:r>
                    <m:r>
                      <a:rPr lang="en-US" altLang="zh-CN" sz="1800" b="0" i="1" smtClean="0">
                        <a:solidFill>
                          <a:srgbClr val="00B0F0"/>
                        </a:solidFill>
                        <a:latin typeface="Cambria Math" panose="02040503050406030204" pitchFamily="18" charset="0"/>
                      </a:rPr>
                      <m:t>2</m:t>
                    </m:r>
                    <m:r>
                      <a:rPr lang="en-US" altLang="zh-CN" sz="1800" b="0" i="1" smtClean="0">
                        <a:solidFill>
                          <a:srgbClr val="00B0F0"/>
                        </a:solidFill>
                        <a:latin typeface="Cambria Math" panose="02040503050406030204" pitchFamily="18" charset="0"/>
                      </a:rPr>
                      <m:t>𝐷</m:t>
                    </m:r>
                    <m:r>
                      <a:rPr lang="en-US" altLang="zh-CN" sz="1800" b="0" i="1" smtClean="0">
                        <a:solidFill>
                          <a:srgbClr val="00B0F0"/>
                        </a:solidFill>
                        <a:latin typeface="Cambria Math" panose="02040503050406030204" pitchFamily="18" charset="0"/>
                      </a:rPr>
                      <m:t>(</m:t>
                    </m:r>
                    <m:r>
                      <a:rPr lang="en-US" altLang="zh-CN" sz="1800" b="0" i="1" smtClean="0">
                        <a:solidFill>
                          <a:srgbClr val="00B0F0"/>
                        </a:solidFill>
                        <a:latin typeface="Cambria Math" panose="02040503050406030204" pitchFamily="18" charset="0"/>
                      </a:rPr>
                      <m:t>𝑥</m:t>
                    </m:r>
                    <m:r>
                      <a:rPr lang="en-US" altLang="zh-CN" sz="1800" b="0" i="1" smtClean="0">
                        <a:solidFill>
                          <a:srgbClr val="00B0F0"/>
                        </a:solidFill>
                        <a:latin typeface="Cambria Math" panose="02040503050406030204" pitchFamily="18" charset="0"/>
                      </a:rPr>
                      <m:t>)</m:t>
                    </m:r>
                  </m:oMath>
                </a14:m>
                <a:endParaRPr lang="en-US" altLang="zh-CN" sz="1800" dirty="0">
                  <a:solidFill>
                    <a:srgbClr val="00B0F0"/>
                  </a:solidFill>
                </a:endParaRPr>
              </a:p>
              <a:p>
                <a:pPr/>
                <a14:m>
                  <m:oMathPara xmlns:m="http://schemas.openxmlformats.org/officeDocument/2006/math">
                    <m:oMathParaPr>
                      <m:jc m:val="centerGroup"/>
                    </m:oMathParaPr>
                    <m:oMath xmlns:m="http://schemas.openxmlformats.org/officeDocument/2006/math">
                      <m:r>
                        <a:rPr lang="en-US" altLang="zh-CN" sz="1800" b="0" i="1" smtClean="0">
                          <a:latin typeface="Cambria Math" panose="02040503050406030204" pitchFamily="18" charset="0"/>
                        </a:rPr>
                        <m:t>=</m:t>
                      </m:r>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1</m:t>
                          </m:r>
                        </m:num>
                        <m:den>
                          <m:sSup>
                            <m:sSupPr>
                              <m:ctrlPr>
                                <a:rPr lang="en-US" altLang="zh-CN" sz="1800" b="0" i="1" smtClean="0">
                                  <a:latin typeface="Cambria Math" panose="02040503050406030204" pitchFamily="18" charset="0"/>
                                </a:rPr>
                              </m:ctrlPr>
                            </m:sSupPr>
                            <m:e>
                              <m:r>
                                <a:rPr lang="en-US" altLang="zh-CN" sz="1800" b="0" i="1" smtClean="0">
                                  <a:latin typeface="Cambria Math" panose="02040503050406030204" pitchFamily="18" charset="0"/>
                                </a:rPr>
                                <m:t>𝐾</m:t>
                              </m:r>
                            </m:e>
                            <m:sup>
                              <m:r>
                                <a:rPr lang="en-US" altLang="zh-CN" sz="1800" b="0" i="1" smtClean="0">
                                  <a:latin typeface="Cambria Math" panose="02040503050406030204" pitchFamily="18" charset="0"/>
                                </a:rPr>
                                <m:t>2</m:t>
                              </m:r>
                            </m:sup>
                          </m:sSup>
                        </m:den>
                      </m:f>
                      <m:d>
                        <m:dPr>
                          <m:begChr m:val="["/>
                          <m:endChr m:val="]"/>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𝐷</m:t>
                          </m:r>
                          <m:d>
                            <m:dPr>
                              <m:ctrlPr>
                                <a:rPr lang="en-US" altLang="zh-CN" sz="1800" b="0" i="1" smtClean="0">
                                  <a:latin typeface="Cambria Math" panose="02040503050406030204" pitchFamily="18" charset="0"/>
                                </a:rPr>
                              </m:ctrlPr>
                            </m:dPr>
                            <m:e>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1</m:t>
                                  </m:r>
                                </m:sub>
                              </m:sSub>
                            </m:e>
                          </m:d>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𝐷</m:t>
                          </m:r>
                          <m:d>
                            <m:dPr>
                              <m:ctrlPr>
                                <a:rPr lang="en-US" altLang="zh-CN" sz="1800" b="0" i="1" smtClean="0">
                                  <a:latin typeface="Cambria Math" panose="02040503050406030204" pitchFamily="18" charset="0"/>
                                </a:rPr>
                              </m:ctrlPr>
                            </m:dPr>
                            <m:e>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2</m:t>
                                  </m:r>
                                </m:sub>
                              </m:sSub>
                            </m:e>
                          </m:d>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𝐷</m:t>
                          </m:r>
                          <m:d>
                            <m:dPr>
                              <m:ctrlPr>
                                <a:rPr lang="en-US" altLang="zh-CN" sz="1800" b="0" i="1" smtClean="0">
                                  <a:latin typeface="Cambria Math" panose="02040503050406030204" pitchFamily="18" charset="0"/>
                                </a:rPr>
                              </m:ctrlPr>
                            </m:dPr>
                            <m:e>
                              <m:sSub>
                                <m:sSubPr>
                                  <m:ctrlPr>
                                    <a:rPr lang="en-US" altLang="zh-CN" sz="1800" b="0" i="1" smtClean="0">
                                      <a:latin typeface="Cambria Math" panose="02040503050406030204" pitchFamily="18" charset="0"/>
                                    </a:rPr>
                                  </m:ctrlPr>
                                </m:sSubPr>
                                <m:e>
                                  <m:r>
                                    <a:rPr lang="en-US" altLang="zh-CN" sz="1800" b="0" i="1" smtClean="0">
                                      <a:latin typeface="Cambria Math" panose="02040503050406030204" pitchFamily="18" charset="0"/>
                                    </a:rPr>
                                    <m:t>𝑤</m:t>
                                  </m:r>
                                </m:e>
                                <m:sub>
                                  <m:r>
                                    <a:rPr lang="en-US" altLang="zh-CN" sz="1800" b="0" i="1" smtClean="0">
                                      <a:latin typeface="Cambria Math" panose="02040503050406030204" pitchFamily="18" charset="0"/>
                                    </a:rPr>
                                    <m:t>𝐾</m:t>
                                  </m:r>
                                </m:sub>
                              </m:sSub>
                            </m:e>
                          </m:d>
                        </m:e>
                      </m:d>
                      <m:r>
                        <a:rPr lang="en-US" altLang="zh-CN" sz="1800" b="0" i="1" smtClean="0">
                          <a:latin typeface="Cambria Math" panose="02040503050406030204" pitchFamily="18" charset="0"/>
                        </a:rPr>
                        <m:t>=</m:t>
                      </m:r>
                      <m:f>
                        <m:fPr>
                          <m:ctrlPr>
                            <a:rPr lang="en-US" altLang="zh-CN" sz="1800" b="0" i="1" smtClean="0">
                              <a:latin typeface="Cambria Math" panose="02040503050406030204" pitchFamily="18" charset="0"/>
                            </a:rPr>
                          </m:ctrlPr>
                        </m:fPr>
                        <m:num>
                          <m:r>
                            <a:rPr lang="en-US" altLang="zh-CN" sz="1800" b="0" i="1" smtClean="0">
                              <a:latin typeface="Cambria Math" panose="02040503050406030204" pitchFamily="18" charset="0"/>
                            </a:rPr>
                            <m:t>1</m:t>
                          </m:r>
                        </m:num>
                        <m:den>
                          <m:sSup>
                            <m:sSupPr>
                              <m:ctrlPr>
                                <a:rPr lang="en-US" altLang="zh-CN" sz="1800" b="0" i="1" smtClean="0">
                                  <a:latin typeface="Cambria Math" panose="02040503050406030204" pitchFamily="18" charset="0"/>
                                </a:rPr>
                              </m:ctrlPr>
                            </m:sSupPr>
                            <m:e>
                              <m:r>
                                <a:rPr lang="en-US" altLang="zh-CN" sz="1800" b="0" i="1" smtClean="0">
                                  <a:latin typeface="Cambria Math" panose="02040503050406030204" pitchFamily="18" charset="0"/>
                                </a:rPr>
                                <m:t>𝐾</m:t>
                              </m:r>
                            </m:e>
                            <m:sup>
                              <m:r>
                                <a:rPr lang="en-US" altLang="zh-CN" sz="1800" b="0" i="1" smtClean="0">
                                  <a:latin typeface="Cambria Math" panose="02040503050406030204" pitchFamily="18" charset="0"/>
                                </a:rPr>
                                <m:t>2</m:t>
                              </m:r>
                            </m:sup>
                          </m:sSup>
                        </m:den>
                      </m:f>
                      <m:d>
                        <m:dPr>
                          <m:begChr m:val="["/>
                          <m:endChr m:val="]"/>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𝐾</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𝐷</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𝑤</m:t>
                              </m:r>
                            </m:e>
                          </m:d>
                        </m:e>
                      </m:d>
                      <m:r>
                        <a:rPr lang="en-US" altLang="zh-CN" sz="1800" b="0" i="1" smtClean="0">
                          <a:latin typeface="Cambria Math" panose="02040503050406030204" pitchFamily="18" charset="0"/>
                        </a:rPr>
                        <m:t>=</m:t>
                      </m:r>
                      <m:f>
                        <m:fPr>
                          <m:ctrlPr>
                            <a:rPr lang="en-US" altLang="zh-CN" sz="1800" b="0" i="1" smtClean="0">
                              <a:solidFill>
                                <a:srgbClr val="FF0000"/>
                              </a:solidFill>
                              <a:latin typeface="Cambria Math" panose="02040503050406030204" pitchFamily="18" charset="0"/>
                            </a:rPr>
                          </m:ctrlPr>
                        </m:fPr>
                        <m:num>
                          <m:r>
                            <a:rPr lang="en-US" altLang="zh-CN" sz="1800" b="0" i="1" smtClean="0">
                              <a:solidFill>
                                <a:srgbClr val="FF0000"/>
                              </a:solidFill>
                              <a:latin typeface="Cambria Math" panose="02040503050406030204" pitchFamily="18" charset="0"/>
                            </a:rPr>
                            <m:t>1</m:t>
                          </m:r>
                        </m:num>
                        <m:den>
                          <m:r>
                            <a:rPr lang="en-US" altLang="zh-CN" sz="1800" b="0" i="1" smtClean="0">
                              <a:solidFill>
                                <a:srgbClr val="FF0000"/>
                              </a:solidFill>
                              <a:latin typeface="Cambria Math" panose="02040503050406030204" pitchFamily="18" charset="0"/>
                            </a:rPr>
                            <m:t>𝐾</m:t>
                          </m:r>
                        </m:den>
                      </m:f>
                      <m:r>
                        <a:rPr lang="en-US" altLang="zh-CN" sz="1800" b="0" i="1" smtClean="0">
                          <a:solidFill>
                            <a:srgbClr val="FF0000"/>
                          </a:solidFill>
                          <a:latin typeface="Cambria Math" panose="02040503050406030204" pitchFamily="18" charset="0"/>
                        </a:rPr>
                        <m:t>∗</m:t>
                      </m:r>
                      <m:sSup>
                        <m:sSupPr>
                          <m:ctrlPr>
                            <a:rPr lang="en-US" altLang="zh-CN" sz="1800" b="0" i="1" smtClean="0">
                              <a:solidFill>
                                <a:srgbClr val="FF0000"/>
                              </a:solidFill>
                              <a:latin typeface="Cambria Math" panose="02040503050406030204" pitchFamily="18" charset="0"/>
                            </a:rPr>
                          </m:ctrlPr>
                        </m:sSupPr>
                        <m:e>
                          <m:r>
                            <a:rPr lang="zh-CN" altLang="en-US" sz="1800" b="0" i="1" smtClean="0">
                              <a:solidFill>
                                <a:srgbClr val="FF0000"/>
                              </a:solidFill>
                              <a:latin typeface="Cambria Math" panose="02040503050406030204" pitchFamily="18" charset="0"/>
                            </a:rPr>
                            <m:t>𝜎</m:t>
                          </m:r>
                        </m:e>
                        <m:sup>
                          <m:r>
                            <a:rPr lang="en-US" altLang="zh-CN" sz="1800" b="0" i="1" smtClean="0">
                              <a:solidFill>
                                <a:srgbClr val="FF0000"/>
                              </a:solidFill>
                              <a:latin typeface="Cambria Math" panose="02040503050406030204" pitchFamily="18" charset="0"/>
                            </a:rPr>
                            <m:t>2</m:t>
                          </m:r>
                        </m:sup>
                      </m:sSup>
                    </m:oMath>
                  </m:oMathPara>
                </a14:m>
                <a:endParaRPr lang="ar-AE" altLang="zh-CN" sz="1800" dirty="0"/>
              </a:p>
            </p:txBody>
          </p:sp>
        </mc:Choice>
        <mc:Fallback xmlns="">
          <p:sp>
            <p:nvSpPr>
              <p:cNvPr id="7" name="内容占位符 2">
                <a:extLst>
                  <a:ext uri="{FF2B5EF4-FFF2-40B4-BE49-F238E27FC236}">
                    <a16:creationId xmlns:a16="http://schemas.microsoft.com/office/drawing/2014/main" id="{DAEC48A5-57FB-8D4F-E8D5-4000ACD65B01}"/>
                  </a:ext>
                </a:extLst>
              </p:cNvPr>
              <p:cNvSpPr txBox="1">
                <a:spLocks noRot="1" noChangeAspect="1" noMove="1" noResize="1" noEditPoints="1" noAdjustHandles="1" noChangeArrowheads="1" noChangeShapeType="1" noTextEdit="1"/>
              </p:cNvSpPr>
              <p:nvPr/>
            </p:nvSpPr>
            <p:spPr>
              <a:xfrm>
                <a:off x="5994400" y="1408176"/>
                <a:ext cx="5473193" cy="5117592"/>
              </a:xfrm>
              <a:prstGeom prst="rect">
                <a:avLst/>
              </a:prstGeom>
              <a:blipFill>
                <a:blip r:embed="rId3"/>
                <a:stretch>
                  <a:fillRect l="-44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56135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如何减少高斯白噪声</a:t>
            </a:r>
            <a:r>
              <a:rPr lang="en-US" altLang="zh-CN" sz="2800" dirty="0"/>
              <a:t>-</a:t>
            </a:r>
            <a:r>
              <a:rPr lang="zh-CN" altLang="en-US" sz="2800" dirty="0">
                <a:solidFill>
                  <a:srgbClr val="FF0000"/>
                </a:solidFill>
              </a:rPr>
              <a:t>重点</a:t>
            </a:r>
            <a:endParaRPr lang="en-US" altLang="zh-CN" sz="2800" dirty="0">
              <a:solidFill>
                <a:srgbClr val="FF0000"/>
              </a:solidFill>
            </a:endParaRPr>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631443" y="2631440"/>
            <a:ext cx="10929113" cy="1696720"/>
          </a:xfrm>
        </p:spPr>
        <p:txBody>
          <a:bodyPr>
            <a:normAutofit/>
          </a:bodyPr>
          <a:lstStyle/>
          <a:p>
            <a:pPr algn="ctr"/>
            <a:r>
              <a:rPr lang="en-US" altLang="zh-CN" sz="2000" dirty="0">
                <a:hlinkClick r:id="rId2" action="ppaction://hlinkfile"/>
              </a:rPr>
              <a:t>Talk is cheap, show me the code. Linus Torvalds</a:t>
            </a:r>
            <a:endParaRPr lang="en-US" altLang="zh-CN" sz="2000" dirty="0"/>
          </a:p>
          <a:p>
            <a:pPr algn="ctr"/>
            <a:r>
              <a:rPr lang="zh-CN" altLang="en-US" sz="2000" dirty="0">
                <a:solidFill>
                  <a:srgbClr val="FF0000"/>
                </a:solidFill>
              </a:rPr>
              <a:t>图像平均法能不能处理所有噪声图像？</a:t>
            </a:r>
            <a:endParaRPr lang="en-US" altLang="zh-CN" sz="2000" dirty="0">
              <a:solidFill>
                <a:srgbClr val="FF0000"/>
              </a:solidFill>
            </a:endParaRPr>
          </a:p>
        </p:txBody>
      </p:sp>
    </p:spTree>
    <p:extLst>
      <p:ext uri="{BB962C8B-B14F-4D97-AF65-F5344CB8AC3E}">
        <p14:creationId xmlns:p14="http://schemas.microsoft.com/office/powerpoint/2010/main" val="1976596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两种噪音（</a:t>
            </a:r>
            <a:r>
              <a:rPr lang="en-US" altLang="zh-CN" sz="2800" dirty="0"/>
              <a:t>Noise</a:t>
            </a:r>
            <a:r>
              <a:rPr lang="zh-CN" altLang="en-US" sz="2800" dirty="0"/>
              <a:t>）</a:t>
            </a:r>
            <a:r>
              <a:rPr lang="en-US" altLang="zh-CN" sz="2800" dirty="0"/>
              <a:t>- </a:t>
            </a:r>
            <a:r>
              <a:rPr lang="zh-CN" altLang="en-US" sz="2800" dirty="0"/>
              <a:t>椒盐噪声</a:t>
            </a:r>
            <a:endParaRPr lang="en-US" altLang="zh-CN" sz="2800" dirty="0">
              <a:solidFill>
                <a:srgbClr val="FF0000"/>
              </a:solidFill>
            </a:endParaRPr>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5473193" cy="5117592"/>
          </a:xfrm>
        </p:spPr>
        <p:txBody>
          <a:bodyPr>
            <a:normAutofit/>
          </a:bodyPr>
          <a:lstStyle/>
          <a:p>
            <a:pPr marL="285750" indent="-285750">
              <a:buFont typeface="Arial" panose="020B0604020202020204" pitchFamily="34" charset="0"/>
              <a:buChar char="•"/>
            </a:pPr>
            <a:r>
              <a:rPr lang="zh-CN" altLang="en-US" sz="2000" dirty="0"/>
              <a:t>椒盐噪声又称脉冲噪声。</a:t>
            </a:r>
            <a:endParaRPr lang="en-US" altLang="zh-CN" sz="2000" dirty="0"/>
          </a:p>
          <a:p>
            <a:pPr marL="285750" indent="-285750">
              <a:buFont typeface="Arial" panose="020B0604020202020204" pitchFamily="34" charset="0"/>
              <a:buChar char="•"/>
            </a:pPr>
            <a:r>
              <a:rPr lang="zh-CN" altLang="en-US" sz="2000" dirty="0"/>
              <a:t>随机的选择像素变为</a:t>
            </a:r>
            <a:r>
              <a:rPr lang="en-US" altLang="zh-CN" sz="2000" dirty="0"/>
              <a:t>0</a:t>
            </a:r>
            <a:r>
              <a:rPr lang="zh-CN" altLang="en-US" sz="2000" dirty="0"/>
              <a:t>（黑）或者</a:t>
            </a:r>
            <a:r>
              <a:rPr lang="en-US" altLang="zh-CN" sz="2000" dirty="0"/>
              <a:t>255</a:t>
            </a:r>
            <a:r>
              <a:rPr lang="zh-CN" altLang="en-US" sz="2000" dirty="0"/>
              <a:t>（白）。</a:t>
            </a:r>
            <a:endParaRPr lang="en-US" altLang="zh-CN" sz="2000" dirty="0"/>
          </a:p>
          <a:p>
            <a:pPr marL="285750" indent="-285750">
              <a:buFont typeface="Arial" panose="020B0604020202020204" pitchFamily="34" charset="0"/>
              <a:buChar char="•"/>
            </a:pPr>
            <a:endParaRPr lang="en-US" altLang="zh-CN" sz="2000" dirty="0"/>
          </a:p>
        </p:txBody>
      </p:sp>
      <p:sp>
        <p:nvSpPr>
          <p:cNvPr id="7" name="内容占位符 2">
            <a:extLst>
              <a:ext uri="{FF2B5EF4-FFF2-40B4-BE49-F238E27FC236}">
                <a16:creationId xmlns:a16="http://schemas.microsoft.com/office/drawing/2014/main" id="{DAEC48A5-57FB-8D4F-E8D5-4000ACD65B01}"/>
              </a:ext>
            </a:extLst>
          </p:cNvPr>
          <p:cNvSpPr txBox="1">
            <a:spLocks/>
          </p:cNvSpPr>
          <p:nvPr/>
        </p:nvSpPr>
        <p:spPr>
          <a:xfrm>
            <a:off x="5994400" y="1408176"/>
            <a:ext cx="5473193" cy="5117592"/>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ar-AE" altLang="zh-CN" sz="1800" dirty="0"/>
          </a:p>
        </p:txBody>
      </p:sp>
      <p:pic>
        <p:nvPicPr>
          <p:cNvPr id="5" name="图片 4">
            <a:extLst>
              <a:ext uri="{FF2B5EF4-FFF2-40B4-BE49-F238E27FC236}">
                <a16:creationId xmlns:a16="http://schemas.microsoft.com/office/drawing/2014/main" id="{78BDC961-EEA4-40A3-2285-84D6154B5E00}"/>
              </a:ext>
            </a:extLst>
          </p:cNvPr>
          <p:cNvPicPr>
            <a:picLocks noChangeAspect="1"/>
          </p:cNvPicPr>
          <p:nvPr/>
        </p:nvPicPr>
        <p:blipFill>
          <a:blip r:embed="rId2"/>
          <a:stretch>
            <a:fillRect/>
          </a:stretch>
        </p:blipFill>
        <p:spPr>
          <a:xfrm>
            <a:off x="7398326" y="1552083"/>
            <a:ext cx="3279834" cy="4423378"/>
          </a:xfrm>
          <a:prstGeom prst="rect">
            <a:avLst/>
          </a:prstGeom>
        </p:spPr>
      </p:pic>
      <p:sp>
        <p:nvSpPr>
          <p:cNvPr id="4" name="文本框 3">
            <a:extLst>
              <a:ext uri="{FF2B5EF4-FFF2-40B4-BE49-F238E27FC236}">
                <a16:creationId xmlns:a16="http://schemas.microsoft.com/office/drawing/2014/main" id="{85FC148F-CBA2-2130-B7CE-A726D311CFF1}"/>
              </a:ext>
            </a:extLst>
          </p:cNvPr>
          <p:cNvSpPr txBox="1"/>
          <p:nvPr/>
        </p:nvSpPr>
        <p:spPr>
          <a:xfrm>
            <a:off x="1706880" y="3743960"/>
            <a:ext cx="3108960" cy="523220"/>
          </a:xfrm>
          <a:prstGeom prst="rect">
            <a:avLst/>
          </a:prstGeom>
          <a:noFill/>
        </p:spPr>
        <p:txBody>
          <a:bodyPr wrap="square" rtlCol="0">
            <a:spAutoFit/>
          </a:bodyPr>
          <a:lstStyle/>
          <a:p>
            <a:r>
              <a:rPr lang="zh-CN" altLang="en-US" sz="2800" dirty="0">
                <a:solidFill>
                  <a:srgbClr val="FF0000"/>
                </a:solidFill>
              </a:rPr>
              <a:t>如何消除椒盐噪声？</a:t>
            </a:r>
          </a:p>
        </p:txBody>
      </p:sp>
    </p:spTree>
    <p:extLst>
      <p:ext uri="{BB962C8B-B14F-4D97-AF65-F5344CB8AC3E}">
        <p14:creationId xmlns:p14="http://schemas.microsoft.com/office/powerpoint/2010/main" val="4188012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图像空间域处理的定义与实例</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39495" y="1435608"/>
                <a:ext cx="11042905" cy="4822952"/>
              </a:xfrm>
            </p:spPr>
            <p:txBody>
              <a:bodyPr>
                <a:normAutofit/>
              </a:bodyPr>
              <a:lstStyle/>
              <a:p>
                <a:pPr marL="342900" indent="-342900">
                  <a:buFont typeface="Arial" panose="020B0604020202020204" pitchFamily="34" charset="0"/>
                  <a:buChar char="•"/>
                </a:pPr>
                <a:r>
                  <a:rPr lang="zh-CN" altLang="en-US" sz="2400" dirty="0"/>
                  <a:t>数字图像处理可以分为</a:t>
                </a:r>
                <a:r>
                  <a:rPr lang="zh-CN" altLang="en-US" sz="2400" dirty="0">
                    <a:solidFill>
                      <a:srgbClr val="FF0000"/>
                    </a:solidFill>
                  </a:rPr>
                  <a:t>空间域处理</a:t>
                </a:r>
                <a:r>
                  <a:rPr lang="zh-CN" altLang="en-US" sz="2400" dirty="0"/>
                  <a:t>和</a:t>
                </a:r>
                <a:r>
                  <a:rPr lang="zh-CN" altLang="en-US" sz="2400" dirty="0">
                    <a:solidFill>
                      <a:srgbClr val="FF0000"/>
                    </a:solidFill>
                  </a:rPr>
                  <a:t>频域处理</a:t>
                </a:r>
                <a:r>
                  <a:rPr lang="zh-CN" altLang="en-US" sz="2400" dirty="0"/>
                  <a:t>两种。空间域处理直接处理</a:t>
                </a:r>
                <a:r>
                  <a:rPr lang="zh-CN" altLang="en-US" sz="2400" dirty="0">
                    <a:solidFill>
                      <a:srgbClr val="FF0000"/>
                    </a:solidFill>
                  </a:rPr>
                  <a:t>图像中的像素</a:t>
                </a:r>
                <a:r>
                  <a:rPr lang="zh-CN" altLang="en-US" sz="2400" dirty="0"/>
                  <a:t>。空间域处理又可分为</a:t>
                </a:r>
                <a:r>
                  <a:rPr lang="zh-CN" altLang="en-US" sz="2400" dirty="0">
                    <a:solidFill>
                      <a:srgbClr val="FF0000"/>
                    </a:solidFill>
                  </a:rPr>
                  <a:t>灰度变换</a:t>
                </a:r>
                <a:r>
                  <a:rPr lang="zh-CN" altLang="en-US" sz="2400" dirty="0"/>
                  <a:t>和</a:t>
                </a:r>
                <a:r>
                  <a:rPr lang="zh-CN" altLang="en-US" sz="2400" dirty="0">
                    <a:solidFill>
                      <a:srgbClr val="FF0000"/>
                    </a:solidFill>
                  </a:rPr>
                  <a:t>空间滤波</a:t>
                </a:r>
                <a:r>
                  <a:rPr lang="zh-CN" altLang="en-US" sz="2400" dirty="0"/>
                  <a:t>两类。</a:t>
                </a:r>
                <a:endParaRPr lang="en-US" altLang="zh-CN" sz="2400" dirty="0"/>
              </a:p>
              <a:p>
                <a:pPr marL="342900" indent="-342900">
                  <a:buFont typeface="Arial" panose="020B0604020202020204" pitchFamily="34" charset="0"/>
                  <a:buChar char="•"/>
                </a:pPr>
                <a:r>
                  <a:rPr lang="zh-CN" altLang="en-US" sz="2400" dirty="0"/>
                  <a:t>空间域处理可以数学形式化为：</a:t>
                </a:r>
                <a:endParaRPr lang="en-US" altLang="zh-CN" sz="2400" dirty="0"/>
              </a:p>
              <a:p>
                <a:pPr/>
                <a14:m>
                  <m:oMathPara xmlns:m="http://schemas.openxmlformats.org/officeDocument/2006/math">
                    <m:oMathParaPr>
                      <m:jc m:val="centerGroup"/>
                    </m:oMathParaPr>
                    <m:oMath xmlns:m="http://schemas.openxmlformats.org/officeDocument/2006/math">
                      <m:r>
                        <m:rPr>
                          <m:sty m:val="p"/>
                        </m:rPr>
                        <a:rPr lang="en-US" altLang="zh-CN" sz="2400" i="1" dirty="0" smtClean="0">
                          <a:latin typeface="Cambria Math" panose="02040503050406030204" pitchFamily="18" charset="0"/>
                        </a:rPr>
                        <m:t>g</m:t>
                      </m:r>
                      <m:d>
                        <m:dPr>
                          <m:ctrlPr>
                            <a:rPr lang="en-US" altLang="zh-CN" sz="2400" b="0" i="1" dirty="0" smtClean="0">
                              <a:latin typeface="Cambria Math" panose="02040503050406030204" pitchFamily="18" charset="0"/>
                            </a:rPr>
                          </m:ctrlPr>
                        </m:dPr>
                        <m:e>
                          <m:r>
                            <a:rPr lang="en-US" altLang="zh-CN" sz="2400" b="0" i="1" dirty="0" smtClean="0">
                              <a:latin typeface="Cambria Math" panose="02040503050406030204" pitchFamily="18" charset="0"/>
                            </a:rPr>
                            <m:t>𝑥</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𝑦</m:t>
                          </m:r>
                        </m:e>
                      </m:d>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𝑇</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𝑓</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𝑥</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𝑦</m:t>
                      </m:r>
                      <m:r>
                        <a:rPr lang="en-US" altLang="zh-CN" sz="2400" b="0" i="1" dirty="0" smtClean="0">
                          <a:latin typeface="Cambria Math" panose="02040503050406030204" pitchFamily="18" charset="0"/>
                        </a:rPr>
                        <m:t>)]</m:t>
                      </m:r>
                    </m:oMath>
                  </m:oMathPara>
                </a14:m>
                <a:endParaRPr lang="en-US" altLang="zh-CN" sz="2400" dirty="0"/>
              </a:p>
              <a:p>
                <a:pPr marL="342900" indent="-342900">
                  <a:buFont typeface="Arial" panose="020B0604020202020204" pitchFamily="34" charset="0"/>
                  <a:buChar char="•"/>
                </a:pPr>
                <a14:m>
                  <m:oMath xmlns:m="http://schemas.openxmlformats.org/officeDocument/2006/math">
                    <m:r>
                      <a:rPr lang="en-US" altLang="zh-CN" sz="2400" b="0" i="1" smtClean="0">
                        <a:latin typeface="Cambria Math" panose="02040503050406030204" pitchFamily="18" charset="0"/>
                      </a:rPr>
                      <m:t>𝑓</m:t>
                    </m:r>
                    <m:d>
                      <m:dPr>
                        <m:ctrlPr>
                          <a:rPr lang="en-US" altLang="zh-CN" sz="2400" b="0" i="1" smtClean="0">
                            <a:latin typeface="Cambria Math" panose="02040503050406030204" pitchFamily="18" charset="0"/>
                          </a:rPr>
                        </m:ctrlPr>
                      </m:dPr>
                      <m:e>
                        <m:r>
                          <a:rPr lang="en-US" altLang="zh-CN" sz="2400" b="0" i="1" smtClean="0">
                            <a:latin typeface="Cambria Math" panose="02040503050406030204" pitchFamily="18" charset="0"/>
                          </a:rPr>
                          <m:t>𝑥</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𝑦</m:t>
                        </m:r>
                      </m:e>
                    </m:d>
                  </m:oMath>
                </a14:m>
                <a:r>
                  <a:rPr lang="zh-CN" altLang="en-US" sz="2400" dirty="0"/>
                  <a:t>为输入图像，</a:t>
                </a:r>
                <a14:m>
                  <m:oMath xmlns:m="http://schemas.openxmlformats.org/officeDocument/2006/math">
                    <m:r>
                      <m:rPr>
                        <m:sty m:val="p"/>
                      </m:rPr>
                      <a:rPr lang="en-US" altLang="zh-CN" sz="2400" i="1" dirty="0">
                        <a:latin typeface="Cambria Math" panose="02040503050406030204" pitchFamily="18" charset="0"/>
                      </a:rPr>
                      <m:t>g</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𝑥</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𝑦</m:t>
                    </m:r>
                    <m:r>
                      <a:rPr lang="en-US" altLang="zh-CN" sz="2400" b="0" i="1" dirty="0" smtClean="0">
                        <a:latin typeface="Cambria Math" panose="02040503050406030204" pitchFamily="18" charset="0"/>
                      </a:rPr>
                      <m:t>)</m:t>
                    </m:r>
                  </m:oMath>
                </a14:m>
                <a:r>
                  <a:rPr lang="zh-CN" altLang="en-US" sz="2400" dirty="0"/>
                  <a:t>为输出图像，</a:t>
                </a:r>
                <a14:m>
                  <m:oMath xmlns:m="http://schemas.openxmlformats.org/officeDocument/2006/math">
                    <m:r>
                      <a:rPr lang="en-US" altLang="zh-CN" sz="2400" b="0" i="1" smtClean="0">
                        <a:latin typeface="Cambria Math" panose="02040503050406030204" pitchFamily="18" charset="0"/>
                      </a:rPr>
                      <m:t>𝑇</m:t>
                    </m:r>
                    <m:r>
                      <a:rPr lang="zh-CN" altLang="en-US" sz="2400" i="1">
                        <a:latin typeface="Cambria Math" panose="02040503050406030204" pitchFamily="18" charset="0"/>
                      </a:rPr>
                      <m:t>是</m:t>
                    </m:r>
                    <m:r>
                      <a:rPr lang="zh-CN" altLang="en-US" sz="2400" i="1" smtClean="0">
                        <a:latin typeface="Cambria Math" panose="02040503050406030204" pitchFamily="18" charset="0"/>
                      </a:rPr>
                      <m:t>空间域</m:t>
                    </m:r>
                  </m:oMath>
                </a14:m>
                <a:r>
                  <a:rPr lang="zh-CN" altLang="en-US" sz="2400" dirty="0"/>
                  <a:t>处理的算子。</a:t>
                </a:r>
                <a14:m>
                  <m:oMath xmlns:m="http://schemas.openxmlformats.org/officeDocument/2006/math">
                    <m:r>
                      <a:rPr lang="en-US" altLang="zh-CN" sz="2400" b="0" i="1" smtClean="0">
                        <a:latin typeface="Cambria Math" panose="02040503050406030204" pitchFamily="18" charset="0"/>
                      </a:rPr>
                      <m:t>𝑇</m:t>
                    </m:r>
                    <m:r>
                      <a:rPr lang="zh-CN" altLang="en-US" sz="2400" i="1">
                        <a:latin typeface="Cambria Math" panose="02040503050406030204" pitchFamily="18" charset="0"/>
                      </a:rPr>
                      <m:t>的</m:t>
                    </m:r>
                  </m:oMath>
                </a14:m>
                <a:r>
                  <a:rPr lang="zh-CN" altLang="en-US" sz="2400" dirty="0"/>
                  <a:t>作用范围可以是单一像素，也可以是</a:t>
                </a:r>
                <a14:m>
                  <m:oMath xmlns:m="http://schemas.openxmlformats.org/officeDocument/2006/math">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𝑥</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𝑦</m:t>
                    </m:r>
                    <m:r>
                      <a:rPr lang="en-US" altLang="zh-CN" sz="2400" b="0" i="1" smtClean="0">
                        <a:latin typeface="Cambria Math" panose="02040503050406030204" pitchFamily="18" charset="0"/>
                      </a:rPr>
                      <m:t>)</m:t>
                    </m:r>
                  </m:oMath>
                </a14:m>
                <a:r>
                  <a:rPr lang="zh-CN" altLang="en-US" sz="2400" dirty="0"/>
                  <a:t>的邻域。</a:t>
                </a:r>
                <a:endParaRPr lang="en-US" altLang="zh-CN" sz="240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39495" y="1435608"/>
                <a:ext cx="11042905" cy="4822952"/>
              </a:xfrm>
              <a:blipFill>
                <a:blip r:embed="rId2"/>
                <a:stretch>
                  <a:fillRect l="-71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46123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灰度变换</a:t>
            </a:r>
            <a:endParaRPr lang="en-US" altLang="zh-CN" sz="2800" dirty="0"/>
          </a:p>
        </p:txBody>
      </p:sp>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a:bodyPr>
          <a:lstStyle/>
          <a:p>
            <a:pPr marL="342900" indent="-342900">
              <a:buFont typeface="Arial" panose="020B0604020202020204" pitchFamily="34" charset="0"/>
              <a:buChar char="•"/>
            </a:pPr>
            <a:r>
              <a:rPr lang="zh-CN" altLang="en-US" sz="2000" dirty="0"/>
              <a:t>灰度变换是基础的图像操作，用来</a:t>
            </a:r>
            <a:r>
              <a:rPr lang="zh-CN" altLang="en-US" sz="2000" dirty="0">
                <a:solidFill>
                  <a:srgbClr val="FF0000"/>
                </a:solidFill>
              </a:rPr>
              <a:t>增强图像</a:t>
            </a:r>
            <a:r>
              <a:rPr lang="zh-CN" altLang="en-US" sz="2000" dirty="0"/>
              <a:t>，图像分割等领域。</a:t>
            </a:r>
            <a:endParaRPr lang="en-US" altLang="zh-CN" sz="2000" dirty="0"/>
          </a:p>
          <a:p>
            <a:pPr marL="342900" indent="-342900">
              <a:buFont typeface="Arial" panose="020B0604020202020204" pitchFamily="34" charset="0"/>
              <a:buChar char="•"/>
            </a:pPr>
            <a:r>
              <a:rPr lang="zh-CN" altLang="en-US" sz="2000" dirty="0"/>
              <a:t>图像增强处理是对图像进行加工，使其结果对于特定应用对于原始图像更适合的一种处理。没有严格的定义。</a:t>
            </a:r>
            <a:r>
              <a:rPr lang="en-US" altLang="zh-CN" sz="2000" dirty="0"/>
              <a:t>[</a:t>
            </a:r>
            <a:r>
              <a:rPr lang="zh-CN" altLang="en-US" sz="2000" dirty="0"/>
              <a:t>数字图像处理（第三版），冈萨雷斯</a:t>
            </a:r>
            <a:r>
              <a:rPr lang="en-US" altLang="zh-CN" sz="2000" dirty="0"/>
              <a:t>]</a:t>
            </a:r>
          </a:p>
        </p:txBody>
      </p:sp>
      <p:pic>
        <p:nvPicPr>
          <p:cNvPr id="7" name="图片 6">
            <a:extLst>
              <a:ext uri="{FF2B5EF4-FFF2-40B4-BE49-F238E27FC236}">
                <a16:creationId xmlns:a16="http://schemas.microsoft.com/office/drawing/2014/main" id="{ADC248BE-CA35-03A6-EF8E-BEC90FEF0BAD}"/>
              </a:ext>
            </a:extLst>
          </p:cNvPr>
          <p:cNvPicPr>
            <a:picLocks noChangeAspect="1"/>
          </p:cNvPicPr>
          <p:nvPr/>
        </p:nvPicPr>
        <p:blipFill>
          <a:blip r:embed="rId2"/>
          <a:stretch>
            <a:fillRect/>
          </a:stretch>
        </p:blipFill>
        <p:spPr>
          <a:xfrm>
            <a:off x="6096000" y="1435608"/>
            <a:ext cx="4324350" cy="4752975"/>
          </a:xfrm>
          <a:prstGeom prst="rect">
            <a:avLst/>
          </a:prstGeom>
        </p:spPr>
      </p:pic>
    </p:spTree>
    <p:extLst>
      <p:ext uri="{BB962C8B-B14F-4D97-AF65-F5344CB8AC3E}">
        <p14:creationId xmlns:p14="http://schemas.microsoft.com/office/powerpoint/2010/main" val="3333466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1486B-7D0B-D15D-EE46-750E419DD258}"/>
              </a:ext>
            </a:extLst>
          </p:cNvPr>
          <p:cNvSpPr>
            <a:spLocks noGrp="1"/>
          </p:cNvSpPr>
          <p:nvPr>
            <p:ph type="title"/>
          </p:nvPr>
        </p:nvSpPr>
        <p:spPr/>
        <p:txBody>
          <a:bodyPr/>
          <a:lstStyle/>
          <a:p>
            <a:r>
              <a:rPr lang="zh-CN" altLang="en-US" sz="2800" dirty="0"/>
              <a:t>灰度变换</a:t>
            </a:r>
            <a:r>
              <a:rPr lang="en-US" altLang="zh-CN" sz="2800" dirty="0"/>
              <a:t>-</a:t>
            </a:r>
            <a:r>
              <a:rPr lang="zh-CN" altLang="en-US" sz="2800" dirty="0"/>
              <a:t>图像反转</a:t>
            </a:r>
            <a:endParaRPr lang="en-US" altLang="zh-CN" sz="28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3DB1E9E-898E-7054-6FAC-A6876790A8D0}"/>
                  </a:ext>
                </a:extLst>
              </p:cNvPr>
              <p:cNvSpPr>
                <a:spLocks noGrp="1"/>
              </p:cNvSpPr>
              <p:nvPr>
                <p:ph sz="quarter" idx="10"/>
              </p:nvPr>
            </p:nvSpPr>
            <p:spPr>
              <a:xfrm>
                <a:off x="521207" y="1435608"/>
                <a:ext cx="4386073" cy="5087112"/>
              </a:xfrm>
            </p:spPr>
            <p:txBody>
              <a:bodyPr>
                <a:normAutofit/>
              </a:bodyPr>
              <a:lstStyle/>
              <a:p>
                <a:pPr marL="342900" indent="-342900">
                  <a:buFont typeface="Arial" panose="020B0604020202020204" pitchFamily="34" charset="0"/>
                  <a:buChar char="•"/>
                </a:pPr>
                <a:r>
                  <a:rPr lang="zh-CN" altLang="en-US" sz="2000" dirty="0"/>
                  <a:t>图像反转变换，可得到灰度级范围为</a:t>
                </a:r>
                <a14:m>
                  <m:oMath xmlns:m="http://schemas.openxmlformats.org/officeDocument/2006/math">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0</m:t>
                    </m:r>
                    <m:r>
                      <a:rPr lang="en-US" altLang="zh-CN" sz="2000" b="0" i="1" smtClean="0">
                        <a:latin typeface="Cambria Math" panose="02040503050406030204" pitchFamily="18" charset="0"/>
                      </a:rPr>
                      <m:t>, </m:t>
                    </m:r>
                    <m:r>
                      <a:rPr lang="en-US" altLang="zh-CN" sz="2000" b="0" i="1" smtClean="0">
                        <a:latin typeface="Cambria Math" panose="02040503050406030204" pitchFamily="18" charset="0"/>
                      </a:rPr>
                      <m:t>𝐿</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r>
                      <a:rPr lang="en-US" altLang="zh-CN" sz="2000" b="0" i="1" smtClean="0">
                        <a:latin typeface="Cambria Math" panose="02040503050406030204" pitchFamily="18" charset="0"/>
                      </a:rPr>
                      <m:t>]</m:t>
                    </m:r>
                  </m:oMath>
                </a14:m>
                <a:r>
                  <a:rPr lang="en-US" altLang="zh-CN" sz="2000" dirty="0"/>
                  <a:t> </a:t>
                </a:r>
                <a:r>
                  <a:rPr lang="zh-CN" altLang="en-US" sz="2000" dirty="0"/>
                  <a:t>的一幅图像的反转图像，该反转图像由下式给出：</a:t>
                </a:r>
                <a:endParaRPr lang="en-US" altLang="zh-CN" sz="2000" dirty="0"/>
              </a:p>
              <a:p>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𝑠</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𝐿</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𝑟</m:t>
                      </m:r>
                    </m:oMath>
                  </m:oMathPara>
                </a14:m>
                <a:endParaRPr lang="en-US" altLang="zh-CN" sz="2000" dirty="0"/>
              </a:p>
              <a:p>
                <a:pPr marL="342900" indent="-342900">
                  <a:buFont typeface="Arial" panose="020B0604020202020204" pitchFamily="34" charset="0"/>
                  <a:buChar char="•"/>
                </a:pPr>
                <a:r>
                  <a:rPr lang="zh-CN" altLang="en-US" sz="2000" dirty="0"/>
                  <a:t>右图显示了一个例子，原图像是一幅乳房</a:t>
                </a:r>
                <a:r>
                  <a:rPr lang="en-US" altLang="zh-CN" sz="2000" dirty="0"/>
                  <a:t>X</a:t>
                </a:r>
                <a:r>
                  <a:rPr lang="zh-CN" altLang="en-US" sz="2000" dirty="0"/>
                  <a:t>射线照片，其中有一小块病变。</a:t>
                </a:r>
                <a:endParaRPr lang="en-US" altLang="zh-CN" sz="2000" dirty="0"/>
              </a:p>
            </p:txBody>
          </p:sp>
        </mc:Choice>
        <mc:Fallback xmlns="">
          <p:sp>
            <p:nvSpPr>
              <p:cNvPr id="3" name="内容占位符 2">
                <a:extLst>
                  <a:ext uri="{FF2B5EF4-FFF2-40B4-BE49-F238E27FC236}">
                    <a16:creationId xmlns:a16="http://schemas.microsoft.com/office/drawing/2014/main" id="{13DB1E9E-898E-7054-6FAC-A6876790A8D0}"/>
                  </a:ext>
                </a:extLst>
              </p:cNvPr>
              <p:cNvSpPr>
                <a:spLocks noGrp="1" noRot="1" noChangeAspect="1" noMove="1" noResize="1" noEditPoints="1" noAdjustHandles="1" noChangeArrowheads="1" noChangeShapeType="1" noTextEdit="1"/>
              </p:cNvSpPr>
              <p:nvPr>
                <p:ph sz="quarter" idx="10"/>
              </p:nvPr>
            </p:nvSpPr>
            <p:spPr>
              <a:xfrm>
                <a:off x="521207" y="1435608"/>
                <a:ext cx="4386073" cy="5087112"/>
              </a:xfrm>
              <a:blipFill>
                <a:blip r:embed="rId2"/>
                <a:stretch>
                  <a:fillRect l="-1111" r="-694"/>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BAB8F214-558F-9C4C-885B-1ABA573ADD3C}"/>
              </a:ext>
            </a:extLst>
          </p:cNvPr>
          <p:cNvPicPr>
            <a:picLocks noChangeAspect="1"/>
          </p:cNvPicPr>
          <p:nvPr/>
        </p:nvPicPr>
        <p:blipFill>
          <a:blip r:embed="rId3"/>
          <a:stretch>
            <a:fillRect/>
          </a:stretch>
        </p:blipFill>
        <p:spPr>
          <a:xfrm>
            <a:off x="6096000" y="1595120"/>
            <a:ext cx="5172735" cy="3463290"/>
          </a:xfrm>
          <a:prstGeom prst="rect">
            <a:avLst/>
          </a:prstGeom>
        </p:spPr>
      </p:pic>
    </p:spTree>
    <p:extLst>
      <p:ext uri="{BB962C8B-B14F-4D97-AF65-F5344CB8AC3E}">
        <p14:creationId xmlns:p14="http://schemas.microsoft.com/office/powerpoint/2010/main" val="2335367048"/>
      </p:ext>
    </p:extLst>
  </p:cSld>
  <p:clrMapOvr>
    <a:masterClrMapping/>
  </p:clrMapOvr>
</p:sld>
</file>

<file path=ppt/theme/theme1.xml><?xml version="1.0" encoding="utf-8"?>
<a:theme xmlns:a="http://schemas.openxmlformats.org/drawingml/2006/main" name="欢迎文档">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0957307_TF10001108_Win32" id="{DDD6289A-B149-4983-BD16-17C7F9BA4746}" vid="{D63F4E8F-BBE1-453F-A9A8-66EB479E395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{E5145BE6-5A99-421D-A9AF-DF1CAC033F12}tf10001108_win32</Template>
  <TotalTime>5594</TotalTime>
  <Words>2031</Words>
  <Application>Microsoft Office PowerPoint</Application>
  <PresentationFormat>宽屏</PresentationFormat>
  <Paragraphs>188</Paragraphs>
  <Slides>35</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35</vt:i4>
      </vt:variant>
    </vt:vector>
  </HeadingPairs>
  <TitlesOfParts>
    <vt:vector size="41" baseType="lpstr">
      <vt:lpstr>Microsoft YaHei UI</vt:lpstr>
      <vt:lpstr>Microsoft YaHei UI Light</vt:lpstr>
      <vt:lpstr>Arial</vt:lpstr>
      <vt:lpstr>Cambria Math</vt:lpstr>
      <vt:lpstr>Segoe UI</vt:lpstr>
      <vt:lpstr>欢迎文档</vt:lpstr>
      <vt:lpstr>PowerPoint 演示文稿</vt:lpstr>
      <vt:lpstr>基于形态学的数字图像处理</vt:lpstr>
      <vt:lpstr>两种噪音（Noise）- 高斯白噪声</vt:lpstr>
      <vt:lpstr>如何减少高斯白噪声-重点</vt:lpstr>
      <vt:lpstr>如何减少高斯白噪声-重点</vt:lpstr>
      <vt:lpstr>两种噪音（Noise）- 椒盐噪声</vt:lpstr>
      <vt:lpstr>图像空间域处理的定义与实例</vt:lpstr>
      <vt:lpstr>灰度变换</vt:lpstr>
      <vt:lpstr>灰度变换-图像反转</vt:lpstr>
      <vt:lpstr>灰度变换-对数变换</vt:lpstr>
      <vt:lpstr>灰度变换-幂律（伽马）变换</vt:lpstr>
      <vt:lpstr>图像对比度</vt:lpstr>
      <vt:lpstr>图像直方图（Image Histogram）</vt:lpstr>
      <vt:lpstr>图像直方图归一化 Normalized</vt:lpstr>
      <vt:lpstr>图像直方图（Image Histogram）-例题</vt:lpstr>
      <vt:lpstr>分段线性变换函数</vt:lpstr>
      <vt:lpstr>直方图均衡化（Histogram equalization）</vt:lpstr>
      <vt:lpstr>直方图均衡化推导</vt:lpstr>
      <vt:lpstr>直方图均衡化推导与工程化</vt:lpstr>
      <vt:lpstr>直方图均衡化例题</vt:lpstr>
      <vt:lpstr>空间滤波基础</vt:lpstr>
      <vt:lpstr>空间滤波基础</vt:lpstr>
      <vt:lpstr>线性滤波器基础</vt:lpstr>
      <vt:lpstr>线性滤波器-平滑空间滤波器</vt:lpstr>
      <vt:lpstr>线性滤波器-平滑空间滤波器</vt:lpstr>
      <vt:lpstr>线性滤波器-边缘检测滤波器</vt:lpstr>
      <vt:lpstr>线性滤波器-边缘检测滤波器</vt:lpstr>
      <vt:lpstr>线性滤波器-边缘检测滤波器</vt:lpstr>
      <vt:lpstr>线性滤波器-边缘检测滤波器</vt:lpstr>
      <vt:lpstr>线性滤波器-锐化滤波器</vt:lpstr>
      <vt:lpstr>线性滤波器-锐化滤波器</vt:lpstr>
      <vt:lpstr>线性滤波器-锐化滤波器</vt:lpstr>
      <vt:lpstr>非线性滤波器-中值滤波器</vt:lpstr>
      <vt:lpstr>非线性滤波器-中值滤波器</vt:lpstr>
      <vt:lpstr>THANKS,希望大家实验课玩的愉快！</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数字图像处理</dc:title>
  <dc:creator>叶 志鹏</dc:creator>
  <cp:keywords/>
  <cp:lastModifiedBy>叶 志鹏</cp:lastModifiedBy>
  <cp:revision>544</cp:revision>
  <dcterms:created xsi:type="dcterms:W3CDTF">2022-07-19T07:06:29Z</dcterms:created>
  <dcterms:modified xsi:type="dcterms:W3CDTF">2022-08-15T17:21:14Z</dcterms:modified>
  <cp:version/>
</cp:coreProperties>
</file>